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64"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6763" autoAdjust="0"/>
  </p:normalViewPr>
  <p:slideViewPr>
    <p:cSldViewPr snapToGrid="0">
      <p:cViewPr varScale="1">
        <p:scale>
          <a:sx n="95" d="100"/>
          <a:sy n="95" d="100"/>
        </p:scale>
        <p:origin x="202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621DF2-D2C0-4AD4-9F41-107DDCDA6D4A}" type="datetimeFigureOut">
              <a:rPr lang="ru-RU" smtClean="0"/>
              <a:t>31.10.2023</a:t>
            </a:fld>
            <a:endParaRPr lang="ru-RU"/>
          </a:p>
        </p:txBody>
      </p:sp>
      <p:sp>
        <p:nvSpPr>
          <p:cNvPr id="4" name="Образ слайда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053AF-B034-4BFF-AB44-ED5A08409384}" type="slidenum">
              <a:rPr lang="ru-RU" smtClean="0"/>
              <a:t>‹#›</a:t>
            </a:fld>
            <a:endParaRPr lang="ru-RU"/>
          </a:p>
        </p:txBody>
      </p:sp>
    </p:spTree>
    <p:extLst>
      <p:ext uri="{BB962C8B-B14F-4D97-AF65-F5344CB8AC3E}">
        <p14:creationId xmlns:p14="http://schemas.microsoft.com/office/powerpoint/2010/main" val="4252285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github.com/ad-1/SortingVisualisation"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0" i="0" dirty="0">
                <a:solidFill>
                  <a:srgbClr val="333333"/>
                </a:solidFill>
                <a:effectLst/>
                <a:latin typeface="-apple-system"/>
              </a:rPr>
              <a:t>Big O нотация нужна для описания сложности алгоритмов. Для этого используется понятие времени. Тема для многих пугающая, программисты избегающие разговоров о «времени порядка N» обычное дело.</a:t>
            </a:r>
            <a:br>
              <a:rPr lang="ru-RU" dirty="0"/>
            </a:br>
            <a:br>
              <a:rPr lang="ru-RU" dirty="0"/>
            </a:br>
            <a:r>
              <a:rPr lang="ru-RU" b="0" i="0" dirty="0">
                <a:solidFill>
                  <a:srgbClr val="333333"/>
                </a:solidFill>
                <a:effectLst/>
                <a:latin typeface="-apple-system"/>
              </a:rPr>
              <a:t>Если вы способны оценить код в терминах Big O, скорее всего вас считают «умным парнем». И скорее всего вы пройдете ваше следующее собеседование. Вас не остановит вопрос можно ли уменьшить сложность какого-нибудь куска кода до n </a:t>
            </a:r>
            <a:r>
              <a:rPr lang="ru-RU" b="0" i="0" dirty="0" err="1">
                <a:solidFill>
                  <a:srgbClr val="333333"/>
                </a:solidFill>
                <a:effectLst/>
                <a:latin typeface="-apple-system"/>
              </a:rPr>
              <a:t>log</a:t>
            </a:r>
            <a:r>
              <a:rPr lang="ru-RU" b="0" i="0" dirty="0">
                <a:solidFill>
                  <a:srgbClr val="333333"/>
                </a:solidFill>
                <a:effectLst/>
                <a:latin typeface="-apple-system"/>
              </a:rPr>
              <a:t> n против n^2.</a:t>
            </a:r>
            <a:br>
              <a:rPr lang="ru-RU" dirty="0"/>
            </a:br>
            <a:endParaRPr lang="ru-RU" dirty="0"/>
          </a:p>
          <a:p>
            <a:endParaRPr lang="ru-RU" dirty="0"/>
          </a:p>
          <a:p>
            <a:r>
              <a:rPr lang="ru-RU" b="0" i="0" dirty="0" err="1">
                <a:solidFill>
                  <a:srgbClr val="333333"/>
                </a:solidFill>
                <a:effectLst/>
                <a:latin typeface="-apple-system"/>
              </a:rPr>
              <a:t>асколько</a:t>
            </a:r>
            <a:r>
              <a:rPr lang="ru-RU" b="0" i="0" dirty="0">
                <a:solidFill>
                  <a:srgbClr val="333333"/>
                </a:solidFill>
                <a:effectLst/>
                <a:latin typeface="-apple-system"/>
              </a:rPr>
              <a:t> это сложный алгоритм? Можно сказать: «совсем не сложный — просто берем первый элемент массива». Это верно, но корректнее описывать сложность через количество операций, выполняемых для достижения результата, в зависимости от ввода (</a:t>
            </a:r>
            <a:r>
              <a:rPr lang="ru-RU" b="0" i="1" dirty="0">
                <a:solidFill>
                  <a:srgbClr val="333333"/>
                </a:solidFill>
                <a:effectLst/>
                <a:latin typeface="-apple-system"/>
              </a:rPr>
              <a:t>операций на ввод</a:t>
            </a:r>
            <a:r>
              <a:rPr lang="ru-RU" b="0" i="0" dirty="0">
                <a:solidFill>
                  <a:srgbClr val="333333"/>
                </a:solidFill>
                <a:effectLst/>
                <a:latin typeface="-apple-system"/>
              </a:rPr>
              <a:t>).</a:t>
            </a:r>
            <a:br>
              <a:rPr lang="ru-RU" dirty="0"/>
            </a:br>
            <a:br>
              <a:rPr lang="ru-RU" dirty="0"/>
            </a:br>
            <a:r>
              <a:rPr lang="ru-RU" b="0" i="0" dirty="0">
                <a:solidFill>
                  <a:srgbClr val="333333"/>
                </a:solidFill>
                <a:effectLst/>
                <a:latin typeface="-apple-system"/>
              </a:rPr>
              <a:t>Другими словами: насколько возрастет кол-во операций при увеличении кол-ва входных параметров.</a:t>
            </a:r>
            <a:br>
              <a:rPr lang="ru-RU" dirty="0"/>
            </a:br>
            <a:br>
              <a:rPr lang="ru-RU" dirty="0"/>
            </a:br>
            <a:r>
              <a:rPr lang="ru-RU" b="0" i="0" dirty="0">
                <a:solidFill>
                  <a:srgbClr val="333333"/>
                </a:solidFill>
                <a:effectLst/>
                <a:latin typeface="-apple-system"/>
              </a:rPr>
              <a:t>В нашем примере входных параметров 5, потому что в массиве 5 элементов. Для получения результата нужно выполнить одну операцию (взять элемент по индексу). Сколько операций потребуется если элементов массива будет 100? Или 1000? Или 100 000? Все равно нужна только одна операция.</a:t>
            </a:r>
            <a:br>
              <a:rPr lang="ru-RU" dirty="0"/>
            </a:br>
            <a:br>
              <a:rPr lang="ru-RU" dirty="0"/>
            </a:br>
            <a:r>
              <a:rPr lang="ru-RU" b="0" i="0" dirty="0">
                <a:solidFill>
                  <a:srgbClr val="333333"/>
                </a:solidFill>
                <a:effectLst/>
                <a:latin typeface="-apple-system"/>
              </a:rPr>
              <a:t>Т.е.: «одна операция для всех возможных входных данных» — O(1).</a:t>
            </a:r>
            <a:br>
              <a:rPr lang="ru-RU" dirty="0"/>
            </a:br>
            <a:br>
              <a:rPr lang="ru-RU" dirty="0"/>
            </a:br>
            <a:r>
              <a:rPr lang="ru-RU" b="0" i="0" dirty="0">
                <a:solidFill>
                  <a:srgbClr val="333333"/>
                </a:solidFill>
                <a:effectLst/>
                <a:latin typeface="-apple-system"/>
              </a:rPr>
              <a:t>O(1) можно прочитать как «сложность порядка 1» (</a:t>
            </a:r>
            <a:r>
              <a:rPr lang="ru-RU" b="0" i="0" dirty="0" err="1">
                <a:solidFill>
                  <a:srgbClr val="333333"/>
                </a:solidFill>
                <a:effectLst/>
                <a:latin typeface="-apple-system"/>
              </a:rPr>
              <a:t>order</a:t>
            </a:r>
            <a:r>
              <a:rPr lang="ru-RU" b="0" i="0" dirty="0">
                <a:solidFill>
                  <a:srgbClr val="333333"/>
                </a:solidFill>
                <a:effectLst/>
                <a:latin typeface="-apple-system"/>
              </a:rPr>
              <a:t> 1), или «алгоритм выполняется за постоянное/константное время» (</a:t>
            </a:r>
            <a:r>
              <a:rPr lang="ru-RU" b="0" i="0" dirty="0" err="1">
                <a:solidFill>
                  <a:srgbClr val="333333"/>
                </a:solidFill>
                <a:effectLst/>
                <a:latin typeface="-apple-system"/>
              </a:rPr>
              <a:t>constant</a:t>
            </a:r>
            <a:r>
              <a:rPr lang="ru-RU" b="0" i="0" dirty="0">
                <a:solidFill>
                  <a:srgbClr val="333333"/>
                </a:solidFill>
                <a:effectLst/>
                <a:latin typeface="-apple-system"/>
              </a:rPr>
              <a:t> </a:t>
            </a:r>
            <a:r>
              <a:rPr lang="ru-RU" b="0" i="0" dirty="0" err="1">
                <a:solidFill>
                  <a:srgbClr val="333333"/>
                </a:solidFill>
                <a:effectLst/>
                <a:latin typeface="-apple-system"/>
              </a:rPr>
              <a:t>time</a:t>
            </a:r>
            <a:r>
              <a:rPr lang="ru-RU" b="0" i="0" dirty="0">
                <a:solidFill>
                  <a:srgbClr val="333333"/>
                </a:solidFill>
                <a:effectLst/>
                <a:latin typeface="-apple-system"/>
              </a:rPr>
              <a:t>).</a:t>
            </a:r>
            <a:br>
              <a:rPr lang="ru-RU" dirty="0"/>
            </a:br>
            <a:br>
              <a:rPr lang="ru-RU" dirty="0"/>
            </a:br>
            <a:r>
              <a:rPr lang="ru-RU" b="0" i="0" dirty="0">
                <a:solidFill>
                  <a:srgbClr val="333333"/>
                </a:solidFill>
                <a:effectLst/>
                <a:latin typeface="-apple-system"/>
              </a:rPr>
              <a:t>Вы уже догадались что O(1) алгоритмы самые эффективные.</a:t>
            </a:r>
            <a:endParaRPr lang="ru-RU" dirty="0"/>
          </a:p>
          <a:p>
            <a:endParaRPr lang="ru-RU" dirty="0"/>
          </a:p>
          <a:p>
            <a:r>
              <a:rPr lang="ru-RU" dirty="0"/>
              <a:t>СУММА</a:t>
            </a:r>
          </a:p>
          <a:p>
            <a:endParaRPr lang="ru-RU" dirty="0"/>
          </a:p>
          <a:p>
            <a:r>
              <a:rPr lang="ru-RU" b="0" i="0" dirty="0">
                <a:solidFill>
                  <a:srgbClr val="333333"/>
                </a:solidFill>
                <a:effectLst/>
                <a:latin typeface="-apple-system"/>
              </a:rPr>
              <a:t>Опять зададимся вопросом: сколько операций на ввод нам потребуется? Здесь нужно перебрать все элементы, т.е. операция на каждый элемент. Чем больше массив, тем больше операций.</a:t>
            </a:r>
            <a:br>
              <a:rPr lang="ru-RU" dirty="0"/>
            </a:br>
            <a:br>
              <a:rPr lang="ru-RU" dirty="0"/>
            </a:br>
            <a:r>
              <a:rPr lang="ru-RU" b="0" i="0" dirty="0">
                <a:solidFill>
                  <a:srgbClr val="333333"/>
                </a:solidFill>
                <a:effectLst/>
                <a:latin typeface="-apple-system"/>
              </a:rPr>
              <a:t>Используя Big O нотацию: O(n), или «сложность порядка n (</a:t>
            </a:r>
            <a:r>
              <a:rPr lang="ru-RU" b="0" i="0" dirty="0" err="1">
                <a:solidFill>
                  <a:srgbClr val="333333"/>
                </a:solidFill>
                <a:effectLst/>
                <a:latin typeface="-apple-system"/>
              </a:rPr>
              <a:t>order</a:t>
            </a:r>
            <a:r>
              <a:rPr lang="ru-RU" b="0" i="0" dirty="0">
                <a:solidFill>
                  <a:srgbClr val="333333"/>
                </a:solidFill>
                <a:effectLst/>
                <a:latin typeface="-apple-system"/>
              </a:rPr>
              <a:t> n)». Так же такой тип алгоритмов называют «линейными» или что алгоритм «линейно масштабируется».</a:t>
            </a:r>
            <a:br>
              <a:rPr lang="ru-RU" dirty="0"/>
            </a:br>
            <a:endParaRPr lang="ru-RU" dirty="0"/>
          </a:p>
        </p:txBody>
      </p:sp>
      <p:sp>
        <p:nvSpPr>
          <p:cNvPr id="4" name="Номер слайда 3"/>
          <p:cNvSpPr>
            <a:spLocks noGrp="1"/>
          </p:cNvSpPr>
          <p:nvPr>
            <p:ph type="sldNum" sz="quarter" idx="5"/>
          </p:nvPr>
        </p:nvSpPr>
        <p:spPr/>
        <p:txBody>
          <a:bodyPr/>
          <a:lstStyle/>
          <a:p>
            <a:fld id="{C06053AF-B034-4BFF-AB44-ED5A08409384}" type="slidenum">
              <a:rPr lang="ru-RU" smtClean="0"/>
              <a:t>9</a:t>
            </a:fld>
            <a:endParaRPr lang="ru-RU"/>
          </a:p>
        </p:txBody>
      </p:sp>
    </p:spTree>
    <p:extLst>
      <p:ext uri="{BB962C8B-B14F-4D97-AF65-F5344CB8AC3E}">
        <p14:creationId xmlns:p14="http://schemas.microsoft.com/office/powerpoint/2010/main" val="8564227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0" i="0" dirty="0">
                <a:solidFill>
                  <a:srgbClr val="333333"/>
                </a:solidFill>
                <a:effectLst/>
                <a:latin typeface="-apple-system"/>
              </a:rPr>
              <a:t>Ниже — код Python для замены двух элементов в </a:t>
            </a:r>
            <a:r>
              <a:rPr lang="ru-RU" b="0" i="1" dirty="0">
                <a:solidFill>
                  <a:srgbClr val="333333"/>
                </a:solidFill>
                <a:effectLst/>
                <a:latin typeface="-apple-system"/>
              </a:rPr>
              <a:t>списке</a:t>
            </a:r>
            <a:r>
              <a:rPr lang="ru-RU" b="0" i="0" dirty="0">
                <a:solidFill>
                  <a:srgbClr val="333333"/>
                </a:solidFill>
                <a:effectLst/>
                <a:latin typeface="-apple-system"/>
              </a:rPr>
              <a:t>.</a:t>
            </a:r>
          </a:p>
          <a:p>
            <a:endParaRPr lang="ru-RU" b="0" i="0" dirty="0">
              <a:solidFill>
                <a:srgbClr val="333333"/>
              </a:solidFill>
              <a:effectLst/>
              <a:latin typeface="-apple-system"/>
            </a:endParaRPr>
          </a:p>
          <a:p>
            <a:r>
              <a:rPr lang="ru-RU" b="0" i="0" dirty="0">
                <a:solidFill>
                  <a:srgbClr val="333333"/>
                </a:solidFill>
                <a:effectLst/>
                <a:latin typeface="-apple-system"/>
              </a:rPr>
              <a:t>Для рендеринга необходимы два класса: </a:t>
            </a:r>
            <a:r>
              <a:rPr lang="ru-RU" b="0" i="0" dirty="0" err="1">
                <a:solidFill>
                  <a:srgbClr val="333333"/>
                </a:solidFill>
                <a:effectLst/>
                <a:latin typeface="-apple-system"/>
              </a:rPr>
              <a:t>Canvas</a:t>
            </a:r>
            <a:r>
              <a:rPr lang="ru-RU" b="0" i="0" dirty="0">
                <a:solidFill>
                  <a:srgbClr val="333333"/>
                </a:solidFill>
                <a:effectLst/>
                <a:latin typeface="-apple-system"/>
              </a:rPr>
              <a:t>, и </a:t>
            </a:r>
            <a:r>
              <a:rPr lang="ru-RU" b="0" i="0" dirty="0" err="1">
                <a:solidFill>
                  <a:srgbClr val="333333"/>
                </a:solidFill>
                <a:effectLst/>
                <a:latin typeface="-apple-system"/>
              </a:rPr>
              <a:t>Bar</a:t>
            </a:r>
            <a:r>
              <a:rPr lang="ru-RU" b="0" i="0" dirty="0">
                <a:solidFill>
                  <a:srgbClr val="333333"/>
                </a:solidFill>
                <a:effectLst/>
                <a:latin typeface="-apple-system"/>
              </a:rPr>
              <a:t>. Код с комментариями для полного пользовательского интерфейса лежит в </a:t>
            </a:r>
            <a:r>
              <a:rPr lang="ru-RU" b="0" i="0" u="sng" strike="noStrike" dirty="0">
                <a:solidFill>
                  <a:srgbClr val="548EAA"/>
                </a:solidFill>
                <a:effectLst/>
                <a:latin typeface="-apple-system"/>
                <a:hlinkClick r:id="rId3"/>
              </a:rPr>
              <a:t>репозитории </a:t>
            </a:r>
            <a:r>
              <a:rPr lang="ru-RU" b="0" i="0" u="sng" strike="noStrike" dirty="0" err="1">
                <a:solidFill>
                  <a:srgbClr val="548EAA"/>
                </a:solidFill>
                <a:effectLst/>
                <a:latin typeface="-apple-system"/>
                <a:hlinkClick r:id="rId3"/>
              </a:rPr>
              <a:t>GitHub</a:t>
            </a:r>
            <a:r>
              <a:rPr lang="ru-RU" b="0" i="0" dirty="0">
                <a:solidFill>
                  <a:srgbClr val="333333"/>
                </a:solidFill>
                <a:effectLst/>
                <a:latin typeface="-apple-system"/>
              </a:rPr>
              <a:t>.</a:t>
            </a:r>
            <a:endParaRPr lang="ru-RU" dirty="0"/>
          </a:p>
        </p:txBody>
      </p:sp>
      <p:sp>
        <p:nvSpPr>
          <p:cNvPr id="4" name="Номер слайда 3"/>
          <p:cNvSpPr>
            <a:spLocks noGrp="1"/>
          </p:cNvSpPr>
          <p:nvPr>
            <p:ph type="sldNum" sz="quarter" idx="5"/>
          </p:nvPr>
        </p:nvSpPr>
        <p:spPr/>
        <p:txBody>
          <a:bodyPr/>
          <a:lstStyle/>
          <a:p>
            <a:fld id="{C06053AF-B034-4BFF-AB44-ED5A08409384}" type="slidenum">
              <a:rPr lang="ru-RU" smtClean="0"/>
              <a:t>32</a:t>
            </a:fld>
            <a:endParaRPr lang="ru-RU"/>
          </a:p>
        </p:txBody>
      </p:sp>
    </p:spTree>
    <p:extLst>
      <p:ext uri="{BB962C8B-B14F-4D97-AF65-F5344CB8AC3E}">
        <p14:creationId xmlns:p14="http://schemas.microsoft.com/office/powerpoint/2010/main" val="2510311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0" i="0" dirty="0">
                <a:solidFill>
                  <a:srgbClr val="333333"/>
                </a:solidFill>
                <a:effectLst/>
                <a:latin typeface="-apple-system"/>
              </a:rPr>
              <a:t>Ниже показан необходимый код для отображения обновлений в классе </a:t>
            </a:r>
            <a:r>
              <a:rPr lang="ru-RU" dirty="0" err="1"/>
              <a:t>Canvas</a:t>
            </a:r>
            <a:r>
              <a:rPr lang="ru-RU" b="0" i="0" dirty="0">
                <a:solidFill>
                  <a:srgbClr val="333333"/>
                </a:solidFill>
                <a:effectLst/>
                <a:latin typeface="-apple-system"/>
              </a:rPr>
              <a:t>. Если </a:t>
            </a:r>
            <a:r>
              <a:rPr lang="ru-RU" dirty="0" err="1"/>
              <a:t>bar</a:t>
            </a:r>
            <a:r>
              <a:rPr lang="ru-RU" dirty="0"/>
              <a:t> </a:t>
            </a:r>
            <a:r>
              <a:rPr lang="ru-RU" dirty="0" err="1"/>
              <a:t>index</a:t>
            </a:r>
            <a:r>
              <a:rPr lang="ru-RU" b="0" i="0" dirty="0">
                <a:solidFill>
                  <a:srgbClr val="333333"/>
                </a:solidFill>
                <a:effectLst/>
                <a:latin typeface="-apple-system"/>
              </a:rPr>
              <a:t>  меняется, как указано выше, </a:t>
            </a:r>
            <a:r>
              <a:rPr lang="ru-RU" dirty="0" err="1"/>
              <a:t>setter</a:t>
            </a:r>
            <a:r>
              <a:rPr lang="ru-RU" b="0" i="0" dirty="0">
                <a:solidFill>
                  <a:srgbClr val="333333"/>
                </a:solidFill>
                <a:effectLst/>
                <a:latin typeface="-apple-system"/>
              </a:rPr>
              <a:t> запускает функцию </a:t>
            </a:r>
            <a:r>
              <a:rPr lang="ru-RU" dirty="0" err="1"/>
              <a:t>update_bar</a:t>
            </a:r>
            <a:r>
              <a:rPr lang="ru-RU" b="0" i="0" dirty="0">
                <a:solidFill>
                  <a:srgbClr val="333333"/>
                </a:solidFill>
                <a:effectLst/>
                <a:latin typeface="-apple-system"/>
              </a:rPr>
              <a:t> на основном холсте. После запуска обновления элементы массива меняются местами.</a:t>
            </a:r>
            <a:endParaRPr lang="ru-RU" dirty="0"/>
          </a:p>
        </p:txBody>
      </p:sp>
      <p:sp>
        <p:nvSpPr>
          <p:cNvPr id="4" name="Номер слайда 3"/>
          <p:cNvSpPr>
            <a:spLocks noGrp="1"/>
          </p:cNvSpPr>
          <p:nvPr>
            <p:ph type="sldNum" sz="quarter" idx="5"/>
          </p:nvPr>
        </p:nvSpPr>
        <p:spPr/>
        <p:txBody>
          <a:bodyPr/>
          <a:lstStyle/>
          <a:p>
            <a:fld id="{C06053AF-B034-4BFF-AB44-ED5A08409384}" type="slidenum">
              <a:rPr lang="ru-RU" smtClean="0"/>
              <a:t>33</a:t>
            </a:fld>
            <a:endParaRPr lang="ru-RU"/>
          </a:p>
        </p:txBody>
      </p:sp>
    </p:spTree>
    <p:extLst>
      <p:ext uri="{BB962C8B-B14F-4D97-AF65-F5344CB8AC3E}">
        <p14:creationId xmlns:p14="http://schemas.microsoft.com/office/powerpoint/2010/main" val="4005093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r>
              <a:rPr lang="ru-RU" b="0" i="0" dirty="0">
                <a:solidFill>
                  <a:srgbClr val="333333"/>
                </a:solidFill>
                <a:effectLst/>
                <a:latin typeface="-apple-system"/>
              </a:rPr>
              <a:t>Встроенный алгоритм сортировки, то есть </a:t>
            </a:r>
            <a:r>
              <a:rPr lang="ru-RU" b="0" i="1" dirty="0">
                <a:solidFill>
                  <a:srgbClr val="333333"/>
                </a:solidFill>
                <a:effectLst/>
                <a:latin typeface="-apple-system"/>
              </a:rPr>
              <a:t>отсортированные</a:t>
            </a:r>
            <a:r>
              <a:rPr lang="ru-RU" b="0" i="0" dirty="0">
                <a:solidFill>
                  <a:srgbClr val="333333"/>
                </a:solidFill>
                <a:effectLst/>
                <a:latin typeface="-apple-system"/>
              </a:rPr>
              <a:t> </a:t>
            </a:r>
            <a:r>
              <a:rPr lang="ru-RU" b="0" i="1" dirty="0">
                <a:solidFill>
                  <a:srgbClr val="333333"/>
                </a:solidFill>
                <a:effectLst/>
                <a:latin typeface="-apple-system"/>
              </a:rPr>
              <a:t>элементы</a:t>
            </a:r>
            <a:r>
              <a:rPr lang="ru-RU" b="0" i="0" dirty="0">
                <a:solidFill>
                  <a:srgbClr val="333333"/>
                </a:solidFill>
                <a:effectLst/>
                <a:latin typeface="-apple-system"/>
              </a:rPr>
              <a:t> используют </a:t>
            </a:r>
            <a:r>
              <a:rPr lang="ru-RU" b="0" i="1" dirty="0">
                <a:solidFill>
                  <a:srgbClr val="333333"/>
                </a:solidFill>
                <a:effectLst/>
                <a:latin typeface="-apple-system"/>
              </a:rPr>
              <a:t>то же хранилище</a:t>
            </a:r>
            <a:r>
              <a:rPr lang="ru-RU" b="0" i="0" dirty="0">
                <a:solidFill>
                  <a:srgbClr val="333333"/>
                </a:solidFill>
                <a:effectLst/>
                <a:latin typeface="-apple-system"/>
              </a:rPr>
              <a:t>, что и </a:t>
            </a:r>
            <a:r>
              <a:rPr lang="ru-RU" b="0" i="1" dirty="0">
                <a:solidFill>
                  <a:srgbClr val="333333"/>
                </a:solidFill>
                <a:effectLst/>
                <a:latin typeface="-apple-system"/>
              </a:rPr>
              <a:t>исходные элементы</a:t>
            </a:r>
            <a:r>
              <a:rPr lang="ru-RU" b="0" i="0" dirty="0">
                <a:solidFill>
                  <a:srgbClr val="333333"/>
                </a:solidFill>
                <a:effectLst/>
                <a:latin typeface="-apple-system"/>
              </a:rPr>
              <a:t>.</a:t>
            </a:r>
          </a:p>
          <a:p>
            <a:pPr algn="l"/>
            <a:r>
              <a:rPr lang="ru-RU" b="0" i="0" dirty="0">
                <a:solidFill>
                  <a:srgbClr val="333333"/>
                </a:solidFill>
                <a:effectLst/>
                <a:latin typeface="-apple-system"/>
              </a:rPr>
              <a:t>Ниже — реализация сортировки выбором на Python с подробными комментариями.</a:t>
            </a:r>
          </a:p>
          <a:p>
            <a:pPr algn="l"/>
            <a:r>
              <a:rPr lang="ru-RU" b="0" i="0" dirty="0">
                <a:solidFill>
                  <a:srgbClr val="333333"/>
                </a:solidFill>
                <a:effectLst/>
                <a:latin typeface="-apple-system"/>
              </a:rPr>
              <a:t>Внешний цикл производит итерации по всей длине несортированного массива. В это время внутренний цикл ищет минимальное значение в оставшейся части набора данных. Затем происходит единая замена, переставляющая элемент под номером i и элемент </a:t>
            </a:r>
            <a:r>
              <a:rPr lang="ru-RU" b="0" i="0" dirty="0" err="1">
                <a:solidFill>
                  <a:srgbClr val="333333"/>
                </a:solidFill>
                <a:effectLst/>
                <a:latin typeface="-apple-system"/>
              </a:rPr>
              <a:t>min_index</a:t>
            </a:r>
            <a:r>
              <a:rPr lang="ru-RU" b="0" i="0" dirty="0">
                <a:solidFill>
                  <a:srgbClr val="333333"/>
                </a:solidFill>
                <a:effectLst/>
                <a:latin typeface="-apple-system"/>
              </a:rPr>
              <a:t>.</a:t>
            </a:r>
          </a:p>
          <a:p>
            <a:endParaRPr lang="ru-RU" dirty="0"/>
          </a:p>
        </p:txBody>
      </p:sp>
      <p:sp>
        <p:nvSpPr>
          <p:cNvPr id="4" name="Номер слайда 3"/>
          <p:cNvSpPr>
            <a:spLocks noGrp="1"/>
          </p:cNvSpPr>
          <p:nvPr>
            <p:ph type="sldNum" sz="quarter" idx="5"/>
          </p:nvPr>
        </p:nvSpPr>
        <p:spPr/>
        <p:txBody>
          <a:bodyPr/>
          <a:lstStyle/>
          <a:p>
            <a:fld id="{C06053AF-B034-4BFF-AB44-ED5A08409384}" type="slidenum">
              <a:rPr lang="ru-RU" smtClean="0"/>
              <a:t>34</a:t>
            </a:fld>
            <a:endParaRPr lang="ru-RU"/>
          </a:p>
        </p:txBody>
      </p:sp>
    </p:spTree>
    <p:extLst>
      <p:ext uri="{BB962C8B-B14F-4D97-AF65-F5344CB8AC3E}">
        <p14:creationId xmlns:p14="http://schemas.microsoft.com/office/powerpoint/2010/main" val="36364953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r>
              <a:rPr lang="ru-RU" b="0" i="0" dirty="0">
                <a:solidFill>
                  <a:srgbClr val="333333"/>
                </a:solidFill>
                <a:effectLst/>
                <a:latin typeface="-apple-system"/>
              </a:rPr>
              <a:t>Метод сортировки выбором обычно включает параметры:</a:t>
            </a:r>
          </a:p>
          <a:p>
            <a:pPr algn="l">
              <a:buFont typeface="Arial" panose="020B0604020202020204" pitchFamily="34" charset="0"/>
              <a:buChar char="•"/>
            </a:pPr>
            <a:r>
              <a:rPr lang="ru-RU" b="0" i="1" dirty="0">
                <a:solidFill>
                  <a:srgbClr val="333333"/>
                </a:solidFill>
                <a:effectLst/>
                <a:latin typeface="-apple-system"/>
              </a:rPr>
              <a:t>Временная сложность</a:t>
            </a:r>
            <a:r>
              <a:rPr lang="ru-RU" b="0" i="0" dirty="0">
                <a:solidFill>
                  <a:srgbClr val="333333"/>
                </a:solidFill>
                <a:effectLst/>
                <a:latin typeface="-apple-system"/>
              </a:rPr>
              <a:t> = </a:t>
            </a:r>
            <a:r>
              <a:rPr lang="ru-RU" b="1" i="0" dirty="0">
                <a:solidFill>
                  <a:srgbClr val="333333"/>
                </a:solidFill>
                <a:effectLst/>
                <a:latin typeface="-apple-system"/>
              </a:rPr>
              <a:t>O(n²)</a:t>
            </a:r>
            <a:r>
              <a:rPr lang="ru-RU" b="0" i="0" dirty="0">
                <a:solidFill>
                  <a:srgbClr val="333333"/>
                </a:solidFill>
                <a:effectLst/>
                <a:latin typeface="-apple-system"/>
              </a:rPr>
              <a:t>.</a:t>
            </a:r>
            <a:br>
              <a:rPr lang="ru-RU" b="0" i="0" dirty="0">
                <a:solidFill>
                  <a:srgbClr val="333333"/>
                </a:solidFill>
                <a:effectLst/>
                <a:latin typeface="-apple-system"/>
              </a:rPr>
            </a:br>
            <a:r>
              <a:rPr lang="ru-RU" b="0" i="0" dirty="0">
                <a:solidFill>
                  <a:srgbClr val="333333"/>
                </a:solidFill>
                <a:effectLst/>
                <a:latin typeface="-apple-system"/>
              </a:rPr>
              <a:t>n² итераций очевидны из двух вложенных циклов.</a:t>
            </a:r>
          </a:p>
          <a:p>
            <a:pPr algn="l">
              <a:buFont typeface="Arial" panose="020B0604020202020204" pitchFamily="34" charset="0"/>
              <a:buChar char="•"/>
            </a:pPr>
            <a:r>
              <a:rPr lang="ru-RU" b="0" i="1" dirty="0">
                <a:solidFill>
                  <a:srgbClr val="333333"/>
                </a:solidFill>
                <a:effectLst/>
                <a:latin typeface="-apple-system"/>
              </a:rPr>
              <a:t>Пространственная сложность</a:t>
            </a:r>
            <a:r>
              <a:rPr lang="ru-RU" b="0" i="0" dirty="0">
                <a:solidFill>
                  <a:srgbClr val="333333"/>
                </a:solidFill>
                <a:effectLst/>
                <a:latin typeface="-apple-system"/>
              </a:rPr>
              <a:t> = </a:t>
            </a:r>
            <a:r>
              <a:rPr lang="ru-RU" b="1" i="0" dirty="0">
                <a:solidFill>
                  <a:srgbClr val="333333"/>
                </a:solidFill>
                <a:effectLst/>
                <a:latin typeface="-apple-system"/>
              </a:rPr>
              <a:t>O(1)</a:t>
            </a:r>
            <a:r>
              <a:rPr lang="ru-RU" b="0" i="0" dirty="0">
                <a:solidFill>
                  <a:srgbClr val="333333"/>
                </a:solidFill>
                <a:effectLst/>
                <a:latin typeface="-apple-system"/>
              </a:rPr>
              <a:t>.</a:t>
            </a:r>
            <a:br>
              <a:rPr lang="ru-RU" b="0" i="0" dirty="0">
                <a:solidFill>
                  <a:srgbClr val="333333"/>
                </a:solidFill>
                <a:effectLst/>
                <a:latin typeface="-apple-system"/>
              </a:rPr>
            </a:br>
            <a:r>
              <a:rPr lang="ru-RU" b="0" i="0" dirty="0">
                <a:solidFill>
                  <a:srgbClr val="333333"/>
                </a:solidFill>
                <a:effectLst/>
                <a:latin typeface="-apple-system"/>
              </a:rPr>
              <a:t>Как упоминалось выше, сортировка происходит в том же массиве, поэтому использование памяти не зависит от данных обработки.</a:t>
            </a:r>
          </a:p>
          <a:p>
            <a:endParaRPr lang="ru-RU" dirty="0"/>
          </a:p>
        </p:txBody>
      </p:sp>
      <p:sp>
        <p:nvSpPr>
          <p:cNvPr id="4" name="Номер слайда 3"/>
          <p:cNvSpPr>
            <a:spLocks noGrp="1"/>
          </p:cNvSpPr>
          <p:nvPr>
            <p:ph type="sldNum" sz="quarter" idx="5"/>
          </p:nvPr>
        </p:nvSpPr>
        <p:spPr/>
        <p:txBody>
          <a:bodyPr/>
          <a:lstStyle/>
          <a:p>
            <a:fld id="{C06053AF-B034-4BFF-AB44-ED5A08409384}" type="slidenum">
              <a:rPr lang="ru-RU" smtClean="0"/>
              <a:t>35</a:t>
            </a:fld>
            <a:endParaRPr lang="ru-RU"/>
          </a:p>
        </p:txBody>
      </p:sp>
    </p:spTree>
    <p:extLst>
      <p:ext uri="{BB962C8B-B14F-4D97-AF65-F5344CB8AC3E}">
        <p14:creationId xmlns:p14="http://schemas.microsoft.com/office/powerpoint/2010/main" val="1149097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r>
              <a:rPr lang="ru-RU" b="0" i="0" dirty="0">
                <a:solidFill>
                  <a:srgbClr val="333333"/>
                </a:solidFill>
                <a:effectLst/>
                <a:latin typeface="-apple-system"/>
              </a:rPr>
              <a:t>Несколько раз проходит по списку, сравнивая соседние элементы. Элементы меняются местами в зависимости от условия сортировки.</a:t>
            </a:r>
          </a:p>
          <a:p>
            <a:pPr algn="l"/>
            <a:r>
              <a:rPr lang="ru-RU" b="0" i="0" dirty="0">
                <a:solidFill>
                  <a:srgbClr val="333333"/>
                </a:solidFill>
                <a:effectLst/>
                <a:latin typeface="-apple-system"/>
              </a:rPr>
              <a:t>Ниже показана реализация сортировки выбором на Python с комментариями.</a:t>
            </a:r>
          </a:p>
          <a:p>
            <a:endParaRPr lang="ru-RU" dirty="0"/>
          </a:p>
        </p:txBody>
      </p:sp>
      <p:sp>
        <p:nvSpPr>
          <p:cNvPr id="4" name="Номер слайда 3"/>
          <p:cNvSpPr>
            <a:spLocks noGrp="1"/>
          </p:cNvSpPr>
          <p:nvPr>
            <p:ph type="sldNum" sz="quarter" idx="5"/>
          </p:nvPr>
        </p:nvSpPr>
        <p:spPr/>
        <p:txBody>
          <a:bodyPr/>
          <a:lstStyle/>
          <a:p>
            <a:fld id="{C06053AF-B034-4BFF-AB44-ED5A08409384}" type="slidenum">
              <a:rPr lang="ru-RU" smtClean="0"/>
              <a:t>36</a:t>
            </a:fld>
            <a:endParaRPr lang="ru-RU"/>
          </a:p>
        </p:txBody>
      </p:sp>
    </p:spTree>
    <p:extLst>
      <p:ext uri="{BB962C8B-B14F-4D97-AF65-F5344CB8AC3E}">
        <p14:creationId xmlns:p14="http://schemas.microsoft.com/office/powerpoint/2010/main" val="9036839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r>
              <a:rPr lang="ru-RU" b="0" i="0" dirty="0">
                <a:solidFill>
                  <a:srgbClr val="333333"/>
                </a:solidFill>
                <a:effectLst/>
                <a:latin typeface="-apple-system"/>
              </a:rPr>
              <a:t>Обратите внимание, что из всех алгоритмов у сортировки пузырьком наихудший случай и среднее значение:</a:t>
            </a:r>
          </a:p>
          <a:p>
            <a:pPr algn="l">
              <a:buFont typeface="Arial" panose="020B0604020202020204" pitchFamily="34" charset="0"/>
              <a:buChar char="•"/>
            </a:pPr>
            <a:r>
              <a:rPr lang="ru-RU" b="0" i="1" dirty="0">
                <a:solidFill>
                  <a:srgbClr val="333333"/>
                </a:solidFill>
                <a:effectLst/>
                <a:latin typeface="-apple-system"/>
              </a:rPr>
              <a:t>Временная сложность</a:t>
            </a:r>
            <a:r>
              <a:rPr lang="ru-RU" b="0" i="0" dirty="0">
                <a:solidFill>
                  <a:srgbClr val="333333"/>
                </a:solidFill>
                <a:effectLst/>
                <a:latin typeface="-apple-system"/>
              </a:rPr>
              <a:t> = </a:t>
            </a:r>
            <a:r>
              <a:rPr lang="ru-RU" b="1" i="0" dirty="0">
                <a:solidFill>
                  <a:srgbClr val="333333"/>
                </a:solidFill>
                <a:effectLst/>
                <a:latin typeface="-apple-system"/>
              </a:rPr>
              <a:t>O(n²)</a:t>
            </a:r>
            <a:r>
              <a:rPr lang="ru-RU" b="0" i="0" dirty="0">
                <a:solidFill>
                  <a:srgbClr val="333333"/>
                </a:solidFill>
                <a:effectLst/>
                <a:latin typeface="-apple-system"/>
              </a:rPr>
              <a:t>.</a:t>
            </a:r>
            <a:br>
              <a:rPr lang="ru-RU" b="0" i="0" dirty="0">
                <a:solidFill>
                  <a:srgbClr val="333333"/>
                </a:solidFill>
                <a:effectLst/>
                <a:latin typeface="-apple-system"/>
              </a:rPr>
            </a:br>
            <a:r>
              <a:rPr lang="ru-RU" b="0" i="0" dirty="0">
                <a:solidFill>
                  <a:srgbClr val="333333"/>
                </a:solidFill>
                <a:effectLst/>
                <a:latin typeface="-apple-system"/>
              </a:rPr>
              <a:t>Внутренний </a:t>
            </a:r>
            <a:r>
              <a:rPr lang="ru-RU" b="0" i="1" dirty="0">
                <a:solidFill>
                  <a:srgbClr val="333333"/>
                </a:solidFill>
                <a:effectLst/>
                <a:latin typeface="-apple-system"/>
              </a:rPr>
              <a:t>цикл</a:t>
            </a:r>
            <a:r>
              <a:rPr lang="ru-RU" b="0" i="0" dirty="0">
                <a:solidFill>
                  <a:srgbClr val="333333"/>
                </a:solidFill>
                <a:effectLst/>
                <a:latin typeface="-apple-system"/>
              </a:rPr>
              <a:t> работает не менее </a:t>
            </a:r>
            <a:r>
              <a:rPr lang="ru-RU" b="0" i="1" dirty="0">
                <a:solidFill>
                  <a:srgbClr val="333333"/>
                </a:solidFill>
                <a:effectLst/>
                <a:latin typeface="-apple-system"/>
              </a:rPr>
              <a:t>n</a:t>
            </a:r>
            <a:r>
              <a:rPr lang="ru-RU" b="0" i="0" dirty="0">
                <a:solidFill>
                  <a:srgbClr val="333333"/>
                </a:solidFill>
                <a:effectLst/>
                <a:latin typeface="-apple-system"/>
              </a:rPr>
              <a:t> раз. Поэтому операция займет не менее n² времени</a:t>
            </a:r>
          </a:p>
          <a:p>
            <a:pPr algn="l">
              <a:buFont typeface="Arial" panose="020B0604020202020204" pitchFamily="34" charset="0"/>
              <a:buChar char="•"/>
            </a:pPr>
            <a:r>
              <a:rPr lang="ru-RU" b="0" i="1" dirty="0">
                <a:solidFill>
                  <a:srgbClr val="333333"/>
                </a:solidFill>
                <a:effectLst/>
                <a:latin typeface="-apple-system"/>
              </a:rPr>
              <a:t>Пространственная сложность</a:t>
            </a:r>
            <a:r>
              <a:rPr lang="ru-RU" b="0" i="0" dirty="0">
                <a:solidFill>
                  <a:srgbClr val="333333"/>
                </a:solidFill>
                <a:effectLst/>
                <a:latin typeface="-apple-system"/>
              </a:rPr>
              <a:t> = </a:t>
            </a:r>
            <a:r>
              <a:rPr lang="ru-RU" b="1" i="0" dirty="0">
                <a:solidFill>
                  <a:srgbClr val="333333"/>
                </a:solidFill>
                <a:effectLst/>
                <a:latin typeface="-apple-system"/>
              </a:rPr>
              <a:t>O(1)</a:t>
            </a:r>
            <a:r>
              <a:rPr lang="ru-RU" b="0" i="0" dirty="0">
                <a:solidFill>
                  <a:srgbClr val="333333"/>
                </a:solidFill>
                <a:effectLst/>
                <a:latin typeface="-apple-system"/>
              </a:rPr>
              <a:t>.</a:t>
            </a:r>
            <a:br>
              <a:rPr lang="ru-RU" b="0" i="0" dirty="0">
                <a:solidFill>
                  <a:srgbClr val="333333"/>
                </a:solidFill>
                <a:effectLst/>
                <a:latin typeface="-apple-system"/>
              </a:rPr>
            </a:br>
            <a:r>
              <a:rPr lang="ru-RU" b="0" i="1" dirty="0">
                <a:solidFill>
                  <a:srgbClr val="333333"/>
                </a:solidFill>
                <a:effectLst/>
                <a:latin typeface="-apple-system"/>
              </a:rPr>
              <a:t>Дополнительная память</a:t>
            </a:r>
            <a:r>
              <a:rPr lang="ru-RU" b="0" i="0" dirty="0">
                <a:solidFill>
                  <a:srgbClr val="333333"/>
                </a:solidFill>
                <a:effectLst/>
                <a:latin typeface="-apple-system"/>
              </a:rPr>
              <a:t> не используется, потому что происходит обмен элементов в исходном массиве</a:t>
            </a:r>
          </a:p>
          <a:p>
            <a:pPr algn="l"/>
            <a:r>
              <a:rPr lang="ru-RU" b="0" i="0" dirty="0">
                <a:solidFill>
                  <a:srgbClr val="333333"/>
                </a:solidFill>
                <a:effectLst/>
                <a:latin typeface="-apple-system"/>
              </a:rPr>
              <a:t>Большие значения </a:t>
            </a:r>
            <a:r>
              <a:rPr lang="ru-RU" b="0" i="1" dirty="0">
                <a:solidFill>
                  <a:srgbClr val="333333"/>
                </a:solidFill>
                <a:effectLst/>
                <a:latin typeface="-apple-system"/>
              </a:rPr>
              <a:t>всплывают, как пузырьки,</a:t>
            </a:r>
            <a:r>
              <a:rPr lang="ru-RU" b="0" i="0" dirty="0">
                <a:solidFill>
                  <a:srgbClr val="333333"/>
                </a:solidFill>
                <a:effectLst/>
                <a:latin typeface="-apple-system"/>
              </a:rPr>
              <a:t> в верхнюю часть списка по мере выполнения программы, как показано на Рис. 4.</a:t>
            </a:r>
          </a:p>
          <a:p>
            <a:endParaRPr lang="ru-RU" dirty="0"/>
          </a:p>
        </p:txBody>
      </p:sp>
      <p:sp>
        <p:nvSpPr>
          <p:cNvPr id="4" name="Номер слайда 3"/>
          <p:cNvSpPr>
            <a:spLocks noGrp="1"/>
          </p:cNvSpPr>
          <p:nvPr>
            <p:ph type="sldNum" sz="quarter" idx="5"/>
          </p:nvPr>
        </p:nvSpPr>
        <p:spPr/>
        <p:txBody>
          <a:bodyPr/>
          <a:lstStyle/>
          <a:p>
            <a:fld id="{C06053AF-B034-4BFF-AB44-ED5A08409384}" type="slidenum">
              <a:rPr lang="ru-RU" smtClean="0"/>
              <a:t>37</a:t>
            </a:fld>
            <a:endParaRPr lang="ru-RU"/>
          </a:p>
        </p:txBody>
      </p:sp>
    </p:spTree>
    <p:extLst>
      <p:ext uri="{BB962C8B-B14F-4D97-AF65-F5344CB8AC3E}">
        <p14:creationId xmlns:p14="http://schemas.microsoft.com/office/powerpoint/2010/main" val="5816953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0" i="0" dirty="0">
                <a:solidFill>
                  <a:srgbClr val="333333"/>
                </a:solidFill>
                <a:effectLst/>
                <a:latin typeface="-apple-system"/>
              </a:rPr>
              <a:t>Строит конечный массив </a:t>
            </a:r>
            <a:r>
              <a:rPr lang="ru-RU" b="0" i="1" dirty="0">
                <a:solidFill>
                  <a:srgbClr val="333333"/>
                </a:solidFill>
                <a:effectLst/>
                <a:latin typeface="-apple-system"/>
              </a:rPr>
              <a:t>по одному элементу за раз</a:t>
            </a:r>
            <a:r>
              <a:rPr lang="ru-RU" b="0" i="0" dirty="0">
                <a:solidFill>
                  <a:srgbClr val="333333"/>
                </a:solidFill>
                <a:effectLst/>
                <a:latin typeface="-apple-system"/>
              </a:rPr>
              <a:t>. Используйте код, указанный ниже для выполнения метода над несортированным массивом объектов.</a:t>
            </a:r>
            <a:endParaRPr lang="ru-RU" dirty="0"/>
          </a:p>
        </p:txBody>
      </p:sp>
      <p:sp>
        <p:nvSpPr>
          <p:cNvPr id="4" name="Номер слайда 3"/>
          <p:cNvSpPr>
            <a:spLocks noGrp="1"/>
          </p:cNvSpPr>
          <p:nvPr>
            <p:ph type="sldNum" sz="quarter" idx="5"/>
          </p:nvPr>
        </p:nvSpPr>
        <p:spPr/>
        <p:txBody>
          <a:bodyPr/>
          <a:lstStyle/>
          <a:p>
            <a:fld id="{C06053AF-B034-4BFF-AB44-ED5A08409384}" type="slidenum">
              <a:rPr lang="ru-RU" smtClean="0"/>
              <a:t>38</a:t>
            </a:fld>
            <a:endParaRPr lang="ru-RU"/>
          </a:p>
        </p:txBody>
      </p:sp>
    </p:spTree>
    <p:extLst>
      <p:ext uri="{BB962C8B-B14F-4D97-AF65-F5344CB8AC3E}">
        <p14:creationId xmlns:p14="http://schemas.microsoft.com/office/powerpoint/2010/main" val="25190629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r>
              <a:rPr lang="ru-RU" b="0" i="0" dirty="0">
                <a:solidFill>
                  <a:srgbClr val="333333"/>
                </a:solidFill>
                <a:effectLst/>
                <a:latin typeface="-apple-system"/>
              </a:rPr>
              <a:t>У сортировки вставками есть наихудший случай:</a:t>
            </a:r>
          </a:p>
          <a:p>
            <a:pPr algn="l">
              <a:buFont typeface="Arial" panose="020B0604020202020204" pitchFamily="34" charset="0"/>
              <a:buChar char="•"/>
            </a:pPr>
            <a:r>
              <a:rPr lang="ru-RU" b="0" i="1" dirty="0">
                <a:solidFill>
                  <a:srgbClr val="333333"/>
                </a:solidFill>
                <a:effectLst/>
                <a:latin typeface="-apple-system"/>
              </a:rPr>
              <a:t>Временная сложность</a:t>
            </a:r>
            <a:r>
              <a:rPr lang="ru-RU" b="0" i="0" dirty="0">
                <a:solidFill>
                  <a:srgbClr val="333333"/>
                </a:solidFill>
                <a:effectLst/>
                <a:latin typeface="-apple-system"/>
              </a:rPr>
              <a:t> = </a:t>
            </a:r>
            <a:r>
              <a:rPr lang="ru-RU" b="1" i="0" dirty="0">
                <a:solidFill>
                  <a:srgbClr val="333333"/>
                </a:solidFill>
                <a:effectLst/>
                <a:latin typeface="-apple-system"/>
              </a:rPr>
              <a:t>O(n²)</a:t>
            </a:r>
            <a:r>
              <a:rPr lang="ru-RU" b="0" i="0" dirty="0">
                <a:solidFill>
                  <a:srgbClr val="333333"/>
                </a:solidFill>
                <a:effectLst/>
                <a:latin typeface="-apple-system"/>
              </a:rPr>
              <a:t>. Как внешний цикл </a:t>
            </a:r>
            <a:r>
              <a:rPr lang="ru-RU" b="0" i="1" dirty="0">
                <a:solidFill>
                  <a:srgbClr val="333333"/>
                </a:solidFill>
                <a:effectLst/>
                <a:latin typeface="-apple-system"/>
              </a:rPr>
              <a:t>for,</a:t>
            </a:r>
            <a:r>
              <a:rPr lang="ru-RU" b="0" i="0" dirty="0">
                <a:solidFill>
                  <a:srgbClr val="333333"/>
                </a:solidFill>
                <a:effectLst/>
                <a:latin typeface="-apple-system"/>
              </a:rPr>
              <a:t> так и внутренний </a:t>
            </a:r>
            <a:r>
              <a:rPr lang="ru-RU" b="0" i="0" dirty="0" err="1">
                <a:solidFill>
                  <a:srgbClr val="333333"/>
                </a:solidFill>
                <a:effectLst/>
                <a:latin typeface="-apple-system"/>
              </a:rPr>
              <a:t>while</a:t>
            </a:r>
            <a:r>
              <a:rPr lang="ru-RU" b="0" i="0" dirty="0">
                <a:solidFill>
                  <a:srgbClr val="333333"/>
                </a:solidFill>
                <a:effectLst/>
                <a:latin typeface="-apple-system"/>
              </a:rPr>
              <a:t> работают приблизительно </a:t>
            </a:r>
            <a:r>
              <a:rPr lang="ru-RU" b="0" i="1" dirty="0">
                <a:solidFill>
                  <a:srgbClr val="333333"/>
                </a:solidFill>
                <a:effectLst/>
                <a:latin typeface="-apple-system"/>
              </a:rPr>
              <a:t>n</a:t>
            </a:r>
            <a:r>
              <a:rPr lang="ru-RU" b="0" i="0" dirty="0">
                <a:solidFill>
                  <a:srgbClr val="333333"/>
                </a:solidFill>
                <a:effectLst/>
                <a:latin typeface="-apple-system"/>
              </a:rPr>
              <a:t> раз</a:t>
            </a:r>
          </a:p>
          <a:p>
            <a:pPr algn="l">
              <a:buFont typeface="Arial" panose="020B0604020202020204" pitchFamily="34" charset="0"/>
              <a:buChar char="•"/>
            </a:pPr>
            <a:r>
              <a:rPr lang="ru-RU" b="0" i="1" dirty="0">
                <a:solidFill>
                  <a:srgbClr val="333333"/>
                </a:solidFill>
                <a:effectLst/>
                <a:latin typeface="-apple-system"/>
              </a:rPr>
              <a:t>Пространственная сложность</a:t>
            </a:r>
            <a:r>
              <a:rPr lang="ru-RU" b="0" i="0" dirty="0">
                <a:solidFill>
                  <a:srgbClr val="333333"/>
                </a:solidFill>
                <a:effectLst/>
                <a:latin typeface="-apple-system"/>
              </a:rPr>
              <a:t> = </a:t>
            </a:r>
            <a:r>
              <a:rPr lang="ru-RU" b="1" i="0" dirty="0">
                <a:solidFill>
                  <a:srgbClr val="333333"/>
                </a:solidFill>
                <a:effectLst/>
                <a:latin typeface="-apple-system"/>
              </a:rPr>
              <a:t>O(1)</a:t>
            </a:r>
            <a:r>
              <a:rPr lang="ru-RU" b="0" i="0" dirty="0">
                <a:solidFill>
                  <a:srgbClr val="333333"/>
                </a:solidFill>
                <a:effectLst/>
                <a:latin typeface="-apple-system"/>
              </a:rPr>
              <a:t>. Операции проводятся с исходным массивом. Таким образом, дополнительной памяти не требуется.</a:t>
            </a:r>
          </a:p>
          <a:p>
            <a:endParaRPr lang="ru-RU" dirty="0"/>
          </a:p>
        </p:txBody>
      </p:sp>
      <p:sp>
        <p:nvSpPr>
          <p:cNvPr id="4" name="Номер слайда 3"/>
          <p:cNvSpPr>
            <a:spLocks noGrp="1"/>
          </p:cNvSpPr>
          <p:nvPr>
            <p:ph type="sldNum" sz="quarter" idx="5"/>
          </p:nvPr>
        </p:nvSpPr>
        <p:spPr/>
        <p:txBody>
          <a:bodyPr/>
          <a:lstStyle/>
          <a:p>
            <a:fld id="{C06053AF-B034-4BFF-AB44-ED5A08409384}" type="slidenum">
              <a:rPr lang="ru-RU" smtClean="0"/>
              <a:t>39</a:t>
            </a:fld>
            <a:endParaRPr lang="ru-RU"/>
          </a:p>
        </p:txBody>
      </p:sp>
    </p:spTree>
    <p:extLst>
      <p:ext uri="{BB962C8B-B14F-4D97-AF65-F5344CB8AC3E}">
        <p14:creationId xmlns:p14="http://schemas.microsoft.com/office/powerpoint/2010/main" val="4280826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r>
              <a:rPr lang="ru-RU" b="0" i="0" dirty="0">
                <a:solidFill>
                  <a:srgbClr val="333333"/>
                </a:solidFill>
                <a:effectLst/>
                <a:latin typeface="-apple-system"/>
              </a:rPr>
              <a:t>Сортировка слиянием — алгоритм сортировки по принципу «разделяй и властвуй». Задача раскладывается на более мелкие аналогичные подзадачи до тех пор, пока не будет решен базовый случай.</a:t>
            </a:r>
          </a:p>
          <a:p>
            <a:pPr algn="l"/>
            <a:r>
              <a:rPr lang="ru-RU" b="0" i="0" dirty="0">
                <a:solidFill>
                  <a:srgbClr val="333333"/>
                </a:solidFill>
                <a:effectLst/>
                <a:latin typeface="-apple-system"/>
              </a:rPr>
              <a:t>Несортированный массив разделяется до тех пор, пока не выделится базовый случай отдельных элементов. Затем происходит сравнение между временными массивами, перемещающимися обратно вверх по стеку рекурсии.</a:t>
            </a:r>
          </a:p>
          <a:p>
            <a:endParaRPr lang="ru-RU" dirty="0"/>
          </a:p>
        </p:txBody>
      </p:sp>
      <p:sp>
        <p:nvSpPr>
          <p:cNvPr id="4" name="Номер слайда 3"/>
          <p:cNvSpPr>
            <a:spLocks noGrp="1"/>
          </p:cNvSpPr>
          <p:nvPr>
            <p:ph type="sldNum" sz="quarter" idx="5"/>
          </p:nvPr>
        </p:nvSpPr>
        <p:spPr/>
        <p:txBody>
          <a:bodyPr/>
          <a:lstStyle/>
          <a:p>
            <a:fld id="{C06053AF-B034-4BFF-AB44-ED5A08409384}" type="slidenum">
              <a:rPr lang="ru-RU" smtClean="0"/>
              <a:t>40</a:t>
            </a:fld>
            <a:endParaRPr lang="ru-RU"/>
          </a:p>
        </p:txBody>
      </p:sp>
    </p:spTree>
    <p:extLst>
      <p:ext uri="{BB962C8B-B14F-4D97-AF65-F5344CB8AC3E}">
        <p14:creationId xmlns:p14="http://schemas.microsoft.com/office/powerpoint/2010/main" val="6966265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r>
              <a:rPr lang="ru-RU" b="0" i="0" dirty="0">
                <a:solidFill>
                  <a:srgbClr val="333333"/>
                </a:solidFill>
                <a:effectLst/>
                <a:latin typeface="-apple-system"/>
              </a:rPr>
              <a:t>У сортировки слиянием есть:</a:t>
            </a:r>
          </a:p>
          <a:p>
            <a:pPr algn="l">
              <a:buFont typeface="Arial" panose="020B0604020202020204" pitchFamily="34" charset="0"/>
              <a:buChar char="•"/>
            </a:pPr>
            <a:r>
              <a:rPr lang="ru-RU" b="0" i="0" dirty="0">
                <a:solidFill>
                  <a:srgbClr val="333333"/>
                </a:solidFill>
                <a:effectLst/>
                <a:latin typeface="-apple-system"/>
              </a:rPr>
              <a:t>Временная сложность = </a:t>
            </a:r>
            <a:r>
              <a:rPr lang="ru-RU" b="1" i="0" dirty="0">
                <a:solidFill>
                  <a:srgbClr val="333333"/>
                </a:solidFill>
                <a:effectLst/>
                <a:latin typeface="-apple-system"/>
              </a:rPr>
              <a:t>O(</a:t>
            </a:r>
            <a:r>
              <a:rPr lang="ru-RU" b="1" i="0" dirty="0" err="1">
                <a:solidFill>
                  <a:srgbClr val="333333"/>
                </a:solidFill>
                <a:effectLst/>
                <a:latin typeface="-apple-system"/>
              </a:rPr>
              <a:t>n</a:t>
            </a:r>
            <a:r>
              <a:rPr lang="ru-RU" b="1" i="1" dirty="0" err="1">
                <a:solidFill>
                  <a:srgbClr val="333333"/>
                </a:solidFill>
                <a:effectLst/>
                <a:latin typeface="-apple-system"/>
              </a:rPr>
              <a:t>log</a:t>
            </a:r>
            <a:r>
              <a:rPr lang="ru-RU" b="1" i="1" dirty="0">
                <a:solidFill>
                  <a:srgbClr val="333333"/>
                </a:solidFill>
                <a:effectLst/>
                <a:latin typeface="-apple-system"/>
              </a:rPr>
              <a:t>(n))</a:t>
            </a:r>
            <a:r>
              <a:rPr lang="ru-RU" b="0" i="1" dirty="0">
                <a:solidFill>
                  <a:srgbClr val="333333"/>
                </a:solidFill>
                <a:effectLst/>
                <a:latin typeface="-apple-system"/>
              </a:rPr>
              <a:t>. У</a:t>
            </a:r>
            <a:r>
              <a:rPr lang="ru-RU" b="0" i="0" dirty="0">
                <a:solidFill>
                  <a:srgbClr val="333333"/>
                </a:solidFill>
                <a:effectLst/>
                <a:latin typeface="-apple-system"/>
              </a:rPr>
              <a:t> алгоритмов сортировки «разделяй и властвуй» такая временная сложность. Эта сложность – наихудший сценарий для подобных алгоритмов.</a:t>
            </a:r>
          </a:p>
          <a:p>
            <a:pPr algn="l">
              <a:buFont typeface="Arial" panose="020B0604020202020204" pitchFamily="34" charset="0"/>
              <a:buChar char="•"/>
            </a:pPr>
            <a:r>
              <a:rPr lang="ru-RU" b="0" i="0" dirty="0">
                <a:solidFill>
                  <a:srgbClr val="333333"/>
                </a:solidFill>
                <a:effectLst/>
                <a:latin typeface="-apple-system"/>
              </a:rPr>
              <a:t>Пространственная сложность = </a:t>
            </a:r>
            <a:r>
              <a:rPr lang="ru-RU" b="1" i="0" dirty="0">
                <a:solidFill>
                  <a:srgbClr val="333333"/>
                </a:solidFill>
                <a:effectLst/>
                <a:latin typeface="-apple-system"/>
              </a:rPr>
              <a:t>O(n)</a:t>
            </a:r>
            <a:r>
              <a:rPr lang="ru-RU" b="0" i="0" dirty="0">
                <a:solidFill>
                  <a:srgbClr val="333333"/>
                </a:solidFill>
                <a:effectLst/>
                <a:latin typeface="-apple-system"/>
              </a:rPr>
              <a:t>, если выделение памяти увеличивается не быстрее константы </a:t>
            </a:r>
            <a:r>
              <a:rPr lang="ru-RU" b="0" i="0" dirty="0" err="1">
                <a:solidFill>
                  <a:srgbClr val="333333"/>
                </a:solidFill>
                <a:effectLst/>
                <a:latin typeface="-apple-system"/>
              </a:rPr>
              <a:t>kN</a:t>
            </a:r>
            <a:r>
              <a:rPr lang="ru-RU" b="0" i="0" dirty="0">
                <a:solidFill>
                  <a:srgbClr val="333333"/>
                </a:solidFill>
                <a:effectLst/>
                <a:latin typeface="-apple-system"/>
              </a:rPr>
              <a:t>, т.е. кратной размеру набора данных.</a:t>
            </a:r>
          </a:p>
          <a:p>
            <a:endParaRPr lang="ru-RU" dirty="0"/>
          </a:p>
        </p:txBody>
      </p:sp>
      <p:sp>
        <p:nvSpPr>
          <p:cNvPr id="4" name="Номер слайда 3"/>
          <p:cNvSpPr>
            <a:spLocks noGrp="1"/>
          </p:cNvSpPr>
          <p:nvPr>
            <p:ph type="sldNum" sz="quarter" idx="5"/>
          </p:nvPr>
        </p:nvSpPr>
        <p:spPr/>
        <p:txBody>
          <a:bodyPr/>
          <a:lstStyle/>
          <a:p>
            <a:fld id="{C06053AF-B034-4BFF-AB44-ED5A08409384}" type="slidenum">
              <a:rPr lang="ru-RU" smtClean="0"/>
              <a:t>43</a:t>
            </a:fld>
            <a:endParaRPr lang="ru-RU"/>
          </a:p>
        </p:txBody>
      </p:sp>
    </p:spTree>
    <p:extLst>
      <p:ext uri="{BB962C8B-B14F-4D97-AF65-F5344CB8AC3E}">
        <p14:creationId xmlns:p14="http://schemas.microsoft.com/office/powerpoint/2010/main" val="959400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0" i="0" dirty="0">
                <a:solidFill>
                  <a:srgbClr val="333333"/>
                </a:solidFill>
                <a:effectLst/>
                <a:latin typeface="-apple-system"/>
              </a:rPr>
              <a:t>Можем ли мы сделать суммирование более эффективным? В общем случае нет. А если мы знаем, что массив гарантированно начинается с 1, отсортирован и не имеет пропусков? Тогда можно применить формулу S = n(n+1)/2 (где n последний элемент массива):</a:t>
            </a:r>
          </a:p>
          <a:p>
            <a:endParaRPr lang="ru-RU" b="0" i="0" dirty="0">
              <a:solidFill>
                <a:srgbClr val="333333"/>
              </a:solidFill>
              <a:effectLst/>
              <a:latin typeface="-apple-system"/>
            </a:endParaRPr>
          </a:p>
          <a:p>
            <a:endParaRPr lang="ru-RU" b="0" i="0" dirty="0">
              <a:solidFill>
                <a:srgbClr val="333333"/>
              </a:solidFill>
              <a:effectLst/>
              <a:latin typeface="-apple-system"/>
            </a:endParaRPr>
          </a:p>
          <a:p>
            <a:r>
              <a:rPr lang="ru-RU" b="0" i="0" dirty="0">
                <a:solidFill>
                  <a:srgbClr val="333333"/>
                </a:solidFill>
                <a:effectLst/>
                <a:latin typeface="-apple-system"/>
              </a:rPr>
              <a:t>Такой алгоритм гораздо эффективнее O(n), более того он выполняется за «постоянное/константное время», т.е. это O(1).</a:t>
            </a:r>
            <a:br>
              <a:rPr lang="ru-RU" dirty="0"/>
            </a:br>
            <a:br>
              <a:rPr lang="ru-RU" dirty="0"/>
            </a:br>
            <a:r>
              <a:rPr lang="ru-RU" b="0" i="0" dirty="0">
                <a:solidFill>
                  <a:srgbClr val="333333"/>
                </a:solidFill>
                <a:effectLst/>
                <a:latin typeface="-apple-system"/>
              </a:rPr>
              <a:t>Фактически операций не одна: нужно получить длину массива, получить последний элемент, выполнить умножение и деление. Разве это не O(3) или что-нибудь такое? В Big O нотации фактическое кол-во шагов не важно, важно что алгоритм выполняется за константное время.</a:t>
            </a:r>
            <a:br>
              <a:rPr lang="ru-RU" dirty="0"/>
            </a:br>
            <a:br>
              <a:rPr lang="ru-RU" dirty="0"/>
            </a:br>
            <a:r>
              <a:rPr lang="ru-RU" b="0" i="0" dirty="0">
                <a:solidFill>
                  <a:srgbClr val="333333"/>
                </a:solidFill>
                <a:effectLst/>
                <a:latin typeface="-apple-system"/>
              </a:rPr>
              <a:t>Алгоритмы с константным временем это всегда O(1). Тоже и с линейными алгоритмами, фактически операций может быть O(n+5), в Big O нотации это O(n).</a:t>
            </a:r>
            <a:endParaRPr lang="ru-RU" dirty="0"/>
          </a:p>
        </p:txBody>
      </p:sp>
      <p:sp>
        <p:nvSpPr>
          <p:cNvPr id="4" name="Номер слайда 3"/>
          <p:cNvSpPr>
            <a:spLocks noGrp="1"/>
          </p:cNvSpPr>
          <p:nvPr>
            <p:ph type="sldNum" sz="quarter" idx="5"/>
          </p:nvPr>
        </p:nvSpPr>
        <p:spPr/>
        <p:txBody>
          <a:bodyPr/>
          <a:lstStyle/>
          <a:p>
            <a:fld id="{C06053AF-B034-4BFF-AB44-ED5A08409384}" type="slidenum">
              <a:rPr lang="ru-RU" smtClean="0"/>
              <a:t>10</a:t>
            </a:fld>
            <a:endParaRPr lang="ru-RU"/>
          </a:p>
        </p:txBody>
      </p:sp>
    </p:spTree>
    <p:extLst>
      <p:ext uri="{BB962C8B-B14F-4D97-AF65-F5344CB8AC3E}">
        <p14:creationId xmlns:p14="http://schemas.microsoft.com/office/powerpoint/2010/main" val="35580650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r>
              <a:rPr lang="ru-RU" b="0" i="0" dirty="0">
                <a:solidFill>
                  <a:srgbClr val="333333"/>
                </a:solidFill>
                <a:effectLst/>
                <a:latin typeface="-apple-system"/>
              </a:rPr>
              <a:t>Быстрая сортировка примерно в два-три раза быстрее основных конкурентов, сортировки слиянием и пирамидальной сортировки. Ее часто реализуют рекурсивно, как на примере ниже.</a:t>
            </a:r>
          </a:p>
          <a:p>
            <a:pPr algn="l"/>
            <a:r>
              <a:rPr lang="ru-RU" b="0" i="0" dirty="0">
                <a:solidFill>
                  <a:srgbClr val="333333"/>
                </a:solidFill>
                <a:effectLst/>
                <a:latin typeface="-apple-system"/>
              </a:rPr>
              <a:t>Значения </a:t>
            </a:r>
            <a:r>
              <a:rPr lang="ru-RU" b="0" i="0" dirty="0" err="1">
                <a:solidFill>
                  <a:srgbClr val="333333"/>
                </a:solidFill>
                <a:effectLst/>
                <a:latin typeface="-apple-system"/>
              </a:rPr>
              <a:t>pivot</a:t>
            </a:r>
            <a:r>
              <a:rPr lang="ru-RU" b="0" i="0" dirty="0">
                <a:solidFill>
                  <a:srgbClr val="333333"/>
                </a:solidFill>
                <a:effectLst/>
                <a:latin typeface="-apple-system"/>
              </a:rPr>
              <a:t> лежат в основе алгоритма быстрой сортировки. По существу, </a:t>
            </a:r>
            <a:r>
              <a:rPr lang="ru-RU" b="0" i="0" dirty="0" err="1">
                <a:solidFill>
                  <a:srgbClr val="333333"/>
                </a:solidFill>
                <a:effectLst/>
                <a:latin typeface="-apple-system"/>
              </a:rPr>
              <a:t>pivot</a:t>
            </a:r>
            <a:r>
              <a:rPr lang="ru-RU" b="0" i="0" dirty="0">
                <a:solidFill>
                  <a:srgbClr val="333333"/>
                </a:solidFill>
                <a:effectLst/>
                <a:latin typeface="-apple-system"/>
              </a:rPr>
              <a:t> опорные значения. Постановка </a:t>
            </a:r>
            <a:r>
              <a:rPr lang="ru-RU" b="0" i="0" dirty="0" err="1">
                <a:solidFill>
                  <a:srgbClr val="333333"/>
                </a:solidFill>
                <a:effectLst/>
                <a:latin typeface="-apple-system"/>
              </a:rPr>
              <a:t>pivot</a:t>
            </a:r>
            <a:r>
              <a:rPr lang="ru-RU" b="0" i="0" dirty="0">
                <a:solidFill>
                  <a:srgbClr val="333333"/>
                </a:solidFill>
                <a:effectLst/>
                <a:latin typeface="-apple-system"/>
              </a:rPr>
              <a:t> означает, что объекты слева всегда меньше, а элементы справа больше, чем </a:t>
            </a:r>
            <a:r>
              <a:rPr lang="ru-RU" b="0" i="0" dirty="0" err="1">
                <a:solidFill>
                  <a:srgbClr val="333333"/>
                </a:solidFill>
                <a:effectLst/>
                <a:latin typeface="-apple-system"/>
              </a:rPr>
              <a:t>pivot</a:t>
            </a:r>
            <a:r>
              <a:rPr lang="ru-RU" b="0" i="0" dirty="0">
                <a:solidFill>
                  <a:srgbClr val="333333"/>
                </a:solidFill>
                <a:effectLst/>
                <a:latin typeface="-apple-system"/>
              </a:rPr>
              <a:t>.</a:t>
            </a:r>
          </a:p>
          <a:p>
            <a:endParaRPr lang="ru-RU" dirty="0"/>
          </a:p>
        </p:txBody>
      </p:sp>
      <p:sp>
        <p:nvSpPr>
          <p:cNvPr id="4" name="Номер слайда 3"/>
          <p:cNvSpPr>
            <a:spLocks noGrp="1"/>
          </p:cNvSpPr>
          <p:nvPr>
            <p:ph type="sldNum" sz="quarter" idx="5"/>
          </p:nvPr>
        </p:nvSpPr>
        <p:spPr/>
        <p:txBody>
          <a:bodyPr/>
          <a:lstStyle/>
          <a:p>
            <a:fld id="{C06053AF-B034-4BFF-AB44-ED5A08409384}" type="slidenum">
              <a:rPr lang="ru-RU" smtClean="0"/>
              <a:t>44</a:t>
            </a:fld>
            <a:endParaRPr lang="ru-RU"/>
          </a:p>
        </p:txBody>
      </p:sp>
    </p:spTree>
    <p:extLst>
      <p:ext uri="{BB962C8B-B14F-4D97-AF65-F5344CB8AC3E}">
        <p14:creationId xmlns:p14="http://schemas.microsoft.com/office/powerpoint/2010/main" val="30040075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r>
              <a:rPr lang="ru-RU" b="0" i="0" dirty="0">
                <a:solidFill>
                  <a:srgbClr val="333333"/>
                </a:solidFill>
                <a:effectLst/>
                <a:latin typeface="-apple-system"/>
              </a:rPr>
              <a:t>Рекурсивно разбивая массив, выбирая точки </a:t>
            </a:r>
            <a:r>
              <a:rPr lang="ru-RU" b="0" i="0" dirty="0" err="1">
                <a:solidFill>
                  <a:srgbClr val="333333"/>
                </a:solidFill>
                <a:effectLst/>
                <a:latin typeface="-apple-system"/>
              </a:rPr>
              <a:t>pivot</a:t>
            </a:r>
            <a:r>
              <a:rPr lang="ru-RU" b="0" i="0" dirty="0">
                <a:solidFill>
                  <a:srgbClr val="333333"/>
                </a:solidFill>
                <a:effectLst/>
                <a:latin typeface="-apple-system"/>
              </a:rPr>
              <a:t> и назначая их в правильном месте, получаем окончательно отсортированный массив.</a:t>
            </a:r>
          </a:p>
          <a:p>
            <a:pPr algn="l"/>
            <a:r>
              <a:rPr lang="ru-RU" b="0" i="0" dirty="0">
                <a:solidFill>
                  <a:srgbClr val="333333"/>
                </a:solidFill>
                <a:effectLst/>
                <a:latin typeface="-apple-system"/>
              </a:rPr>
              <a:t>У быстрой сортировки есть </a:t>
            </a:r>
            <a:r>
              <a:rPr lang="ru-RU" b="0" i="1" dirty="0">
                <a:solidFill>
                  <a:srgbClr val="333333"/>
                </a:solidFill>
                <a:effectLst/>
                <a:latin typeface="-apple-system"/>
              </a:rPr>
              <a:t>среднее значение</a:t>
            </a:r>
            <a:r>
              <a:rPr lang="ru-RU" b="0" i="0" dirty="0">
                <a:solidFill>
                  <a:srgbClr val="333333"/>
                </a:solidFill>
                <a:effectLst/>
                <a:latin typeface="-apple-system"/>
              </a:rPr>
              <a:t>:</a:t>
            </a:r>
          </a:p>
          <a:p>
            <a:endParaRPr lang="ru-RU" dirty="0"/>
          </a:p>
        </p:txBody>
      </p:sp>
      <p:sp>
        <p:nvSpPr>
          <p:cNvPr id="4" name="Номер слайда 3"/>
          <p:cNvSpPr>
            <a:spLocks noGrp="1"/>
          </p:cNvSpPr>
          <p:nvPr>
            <p:ph type="sldNum" sz="quarter" idx="5"/>
          </p:nvPr>
        </p:nvSpPr>
        <p:spPr/>
        <p:txBody>
          <a:bodyPr/>
          <a:lstStyle/>
          <a:p>
            <a:fld id="{C06053AF-B034-4BFF-AB44-ED5A08409384}" type="slidenum">
              <a:rPr lang="ru-RU" smtClean="0"/>
              <a:t>45</a:t>
            </a:fld>
            <a:endParaRPr lang="ru-RU"/>
          </a:p>
        </p:txBody>
      </p:sp>
    </p:spTree>
    <p:extLst>
      <p:ext uri="{BB962C8B-B14F-4D97-AF65-F5344CB8AC3E}">
        <p14:creationId xmlns:p14="http://schemas.microsoft.com/office/powerpoint/2010/main" val="41341329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0" i="1" dirty="0">
                <a:solidFill>
                  <a:srgbClr val="333333"/>
                </a:solidFill>
                <a:effectLst/>
                <a:latin typeface="-apple-system"/>
              </a:rPr>
              <a:t>Временная сложность</a:t>
            </a:r>
            <a:r>
              <a:rPr lang="ru-RU" b="0" i="0" dirty="0">
                <a:solidFill>
                  <a:srgbClr val="333333"/>
                </a:solidFill>
                <a:effectLst/>
                <a:latin typeface="-apple-system"/>
              </a:rPr>
              <a:t> = </a:t>
            </a:r>
            <a:r>
              <a:rPr lang="ru-RU" b="1" i="0" dirty="0">
                <a:solidFill>
                  <a:srgbClr val="333333"/>
                </a:solidFill>
                <a:effectLst/>
                <a:latin typeface="-apple-system"/>
              </a:rPr>
              <a:t>O(n*</a:t>
            </a:r>
            <a:r>
              <a:rPr lang="ru-RU" b="1" i="0" dirty="0" err="1">
                <a:solidFill>
                  <a:srgbClr val="333333"/>
                </a:solidFill>
                <a:effectLst/>
                <a:latin typeface="-apple-system"/>
              </a:rPr>
              <a:t>log</a:t>
            </a:r>
            <a:r>
              <a:rPr lang="ru-RU" b="1" i="0" dirty="0">
                <a:solidFill>
                  <a:srgbClr val="333333"/>
                </a:solidFill>
                <a:effectLst/>
                <a:latin typeface="-apple-system"/>
              </a:rPr>
              <a:t>(n))</a:t>
            </a:r>
            <a:r>
              <a:rPr lang="ru-RU" b="0" i="0" dirty="0">
                <a:solidFill>
                  <a:srgbClr val="333333"/>
                </a:solidFill>
                <a:effectLst/>
                <a:latin typeface="-apple-system"/>
              </a:rPr>
              <a:t>. Как и сортировка слиянием, данная нотация определяется по принципу разделяй и властвуй или быстрой сортировки. Наихудший сценарий – O(</a:t>
            </a:r>
            <a:r>
              <a:rPr lang="ru-RU" b="1" i="0" dirty="0">
                <a:solidFill>
                  <a:srgbClr val="333333"/>
                </a:solidFill>
                <a:effectLst/>
                <a:latin typeface="-apple-system"/>
              </a:rPr>
              <a:t>n²</a:t>
            </a:r>
            <a:r>
              <a:rPr lang="ru-RU" b="0" i="0" dirty="0">
                <a:solidFill>
                  <a:srgbClr val="333333"/>
                </a:solidFill>
                <a:effectLst/>
                <a:latin typeface="-apple-system"/>
              </a:rPr>
              <a:t>). Однако это происходит, только когда элементы массива правильно восходят или нисходят.</a:t>
            </a:r>
            <a:endParaRPr lang="ru-RU" dirty="0"/>
          </a:p>
        </p:txBody>
      </p:sp>
      <p:sp>
        <p:nvSpPr>
          <p:cNvPr id="4" name="Номер слайда 3"/>
          <p:cNvSpPr>
            <a:spLocks noGrp="1"/>
          </p:cNvSpPr>
          <p:nvPr>
            <p:ph type="sldNum" sz="quarter" idx="5"/>
          </p:nvPr>
        </p:nvSpPr>
        <p:spPr/>
        <p:txBody>
          <a:bodyPr/>
          <a:lstStyle/>
          <a:p>
            <a:fld id="{C06053AF-B034-4BFF-AB44-ED5A08409384}" type="slidenum">
              <a:rPr lang="ru-RU" smtClean="0"/>
              <a:t>46</a:t>
            </a:fld>
            <a:endParaRPr lang="ru-RU"/>
          </a:p>
        </p:txBody>
      </p:sp>
    </p:spTree>
    <p:extLst>
      <p:ext uri="{BB962C8B-B14F-4D97-AF65-F5344CB8AC3E}">
        <p14:creationId xmlns:p14="http://schemas.microsoft.com/office/powerpoint/2010/main" val="2575398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0" i="0" dirty="0">
                <a:solidFill>
                  <a:srgbClr val="333333"/>
                </a:solidFill>
                <a:effectLst/>
                <a:latin typeface="-apple-system"/>
              </a:rPr>
              <a:t>Давайте напишем функцию которая проверяет массив на наличие дублей. Решение с вложенным циклом:</a:t>
            </a:r>
          </a:p>
          <a:p>
            <a:endParaRPr lang="ru-RU" b="0" i="0" dirty="0">
              <a:solidFill>
                <a:srgbClr val="333333"/>
              </a:solidFill>
              <a:effectLst/>
              <a:latin typeface="-apple-system"/>
            </a:endParaRPr>
          </a:p>
          <a:p>
            <a:endParaRPr lang="ru-RU" b="0" i="0" dirty="0">
              <a:solidFill>
                <a:srgbClr val="333333"/>
              </a:solidFill>
              <a:effectLst/>
              <a:latin typeface="-apple-system"/>
            </a:endParaRPr>
          </a:p>
          <a:p>
            <a:endParaRPr lang="ru-RU" b="0" i="0" dirty="0">
              <a:solidFill>
                <a:srgbClr val="333333"/>
              </a:solidFill>
              <a:effectLst/>
              <a:latin typeface="-apple-system"/>
            </a:endParaRPr>
          </a:p>
          <a:p>
            <a:r>
              <a:rPr lang="ru-RU" b="0" i="0" dirty="0">
                <a:solidFill>
                  <a:srgbClr val="333333"/>
                </a:solidFill>
                <a:effectLst/>
                <a:latin typeface="-apple-system"/>
              </a:rPr>
              <a:t>Мы уже знаем что итерирование массива это O(n). У нас есть вложенный цикл, для каждого элемента мы еще раз итерируем — т.е. O(n^2) или «сложность порядка n квадрат».</a:t>
            </a:r>
            <a:br>
              <a:rPr lang="ru-RU" dirty="0"/>
            </a:br>
            <a:br>
              <a:rPr lang="ru-RU" dirty="0"/>
            </a:br>
            <a:r>
              <a:rPr lang="ru-RU" b="0" i="0" dirty="0">
                <a:solidFill>
                  <a:srgbClr val="333333"/>
                </a:solidFill>
                <a:effectLst/>
                <a:latin typeface="-apple-system"/>
              </a:rPr>
              <a:t>Алгоритмы с вложенными циклами по той же коллекции всегда O(n^2).</a:t>
            </a:r>
          </a:p>
          <a:p>
            <a:endParaRPr lang="ru-RU" dirty="0"/>
          </a:p>
        </p:txBody>
      </p:sp>
      <p:sp>
        <p:nvSpPr>
          <p:cNvPr id="4" name="Номер слайда 3"/>
          <p:cNvSpPr>
            <a:spLocks noGrp="1"/>
          </p:cNvSpPr>
          <p:nvPr>
            <p:ph type="sldNum" sz="quarter" idx="5"/>
          </p:nvPr>
        </p:nvSpPr>
        <p:spPr/>
        <p:txBody>
          <a:bodyPr/>
          <a:lstStyle/>
          <a:p>
            <a:fld id="{C06053AF-B034-4BFF-AB44-ED5A08409384}" type="slidenum">
              <a:rPr lang="ru-RU" smtClean="0"/>
              <a:t>11</a:t>
            </a:fld>
            <a:endParaRPr lang="ru-RU"/>
          </a:p>
        </p:txBody>
      </p:sp>
    </p:spTree>
    <p:extLst>
      <p:ext uri="{BB962C8B-B14F-4D97-AF65-F5344CB8AC3E}">
        <p14:creationId xmlns:p14="http://schemas.microsoft.com/office/powerpoint/2010/main" val="3562595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0" i="0" dirty="0">
                <a:solidFill>
                  <a:srgbClr val="333333"/>
                </a:solidFill>
                <a:effectLst/>
                <a:latin typeface="-apple-system"/>
              </a:rPr>
              <a:t>В примере выше, вложенный цикл, сам по себе (если не учитывать что он вложенный) имеет сложность O(n), т.к. это перебор элементов массива. Этот цикл заканчивается как только будет найден нужный элемент, т.е. фактически не обязательно будут перебраны все элементы. Но в Big O нотации всегда рассматривается худший вариант — искомый элемент может быть самым последним.</a:t>
            </a:r>
            <a:br>
              <a:rPr lang="ru-RU" dirty="0"/>
            </a:br>
            <a:br>
              <a:rPr lang="ru-RU" dirty="0"/>
            </a:br>
            <a:r>
              <a:rPr lang="ru-RU" b="0" i="0" dirty="0">
                <a:solidFill>
                  <a:srgbClr val="333333"/>
                </a:solidFill>
                <a:effectLst/>
                <a:latin typeface="-apple-system"/>
              </a:rPr>
              <a:t>Здесь вложенный цикл используется для поиска заданного элемента в массиве. Поиск элемента в массиве, при определенных условиях, можно оптимизировать — сделать лучше чем линейная O(n).</a:t>
            </a:r>
            <a:br>
              <a:rPr lang="ru-RU" dirty="0"/>
            </a:br>
            <a:br>
              <a:rPr lang="ru-RU" dirty="0"/>
            </a:br>
            <a:r>
              <a:rPr lang="ru-RU" b="0" i="0" dirty="0">
                <a:solidFill>
                  <a:srgbClr val="333333"/>
                </a:solidFill>
                <a:effectLst/>
                <a:latin typeface="-apple-system"/>
              </a:rPr>
              <a:t>Пускай массив будет отсортирован. Тогда мы сможем использовать алгоритм «бинарный поиск»: делим массив на две половины, отбрасываем не нужную, оставшуюся опять делим на две части и так пока не найдем нужное значение. Такой тип алгоритмов называется «разделяй и </a:t>
            </a:r>
            <a:r>
              <a:rPr lang="ru-RU" b="0" i="0" dirty="0" err="1">
                <a:solidFill>
                  <a:srgbClr val="333333"/>
                </a:solidFill>
                <a:effectLst/>
                <a:latin typeface="-apple-system"/>
              </a:rPr>
              <a:t>влавствуй</a:t>
            </a:r>
            <a:r>
              <a:rPr lang="ru-RU" b="0" i="0" dirty="0">
                <a:solidFill>
                  <a:srgbClr val="333333"/>
                </a:solidFill>
                <a:effectLst/>
                <a:latin typeface="-apple-system"/>
              </a:rPr>
              <a:t>» </a:t>
            </a:r>
            <a:r>
              <a:rPr lang="ru-RU" b="0" i="0" dirty="0" err="1">
                <a:solidFill>
                  <a:srgbClr val="333333"/>
                </a:solidFill>
                <a:effectLst/>
                <a:latin typeface="-apple-system"/>
              </a:rPr>
              <a:t>Divide</a:t>
            </a:r>
            <a:r>
              <a:rPr lang="ru-RU" b="0" i="0" dirty="0">
                <a:solidFill>
                  <a:srgbClr val="333333"/>
                </a:solidFill>
                <a:effectLst/>
                <a:latin typeface="-apple-system"/>
              </a:rPr>
              <a:t> and </a:t>
            </a:r>
            <a:r>
              <a:rPr lang="ru-RU" b="0" i="0" dirty="0" err="1">
                <a:solidFill>
                  <a:srgbClr val="333333"/>
                </a:solidFill>
                <a:effectLst/>
                <a:latin typeface="-apple-system"/>
              </a:rPr>
              <a:t>Conquer</a:t>
            </a:r>
            <a:r>
              <a:rPr lang="ru-RU" b="0" i="0" dirty="0">
                <a:solidFill>
                  <a:srgbClr val="333333"/>
                </a:solidFill>
                <a:effectLst/>
                <a:latin typeface="-apple-system"/>
              </a:rPr>
              <a:t>. 	</a:t>
            </a:r>
            <a:endParaRPr lang="ru-RU" dirty="0"/>
          </a:p>
        </p:txBody>
      </p:sp>
      <p:sp>
        <p:nvSpPr>
          <p:cNvPr id="4" name="Номер слайда 3"/>
          <p:cNvSpPr>
            <a:spLocks noGrp="1"/>
          </p:cNvSpPr>
          <p:nvPr>
            <p:ph type="sldNum" sz="quarter" idx="5"/>
          </p:nvPr>
        </p:nvSpPr>
        <p:spPr/>
        <p:txBody>
          <a:bodyPr/>
          <a:lstStyle/>
          <a:p>
            <a:fld id="{C06053AF-B034-4BFF-AB44-ED5A08409384}" type="slidenum">
              <a:rPr lang="ru-RU" smtClean="0"/>
              <a:t>12</a:t>
            </a:fld>
            <a:endParaRPr lang="ru-RU"/>
          </a:p>
        </p:txBody>
      </p:sp>
    </p:spTree>
    <p:extLst>
      <p:ext uri="{BB962C8B-B14F-4D97-AF65-F5344CB8AC3E}">
        <p14:creationId xmlns:p14="http://schemas.microsoft.com/office/powerpoint/2010/main" val="2071122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0" i="0" dirty="0">
                <a:solidFill>
                  <a:srgbClr val="333333"/>
                </a:solidFill>
                <a:effectLst/>
                <a:latin typeface="-apple-system"/>
              </a:rPr>
              <a:t>Вернемся к задачке проверки массива на дубли. Мы перебирали все элементы массива и для каждого элемента еще раз делали перебор. Делали O(n) внутри O(n), т.е. O(n*n) или O(n^2).</a:t>
            </a:r>
            <a:br>
              <a:rPr lang="ru-RU" dirty="0"/>
            </a:br>
            <a:br>
              <a:rPr lang="ru-RU" dirty="0"/>
            </a:br>
            <a:r>
              <a:rPr lang="ru-RU" b="0" i="0" dirty="0">
                <a:solidFill>
                  <a:srgbClr val="333333"/>
                </a:solidFill>
                <a:effectLst/>
                <a:latin typeface="-apple-system"/>
              </a:rPr>
              <a:t>Мы можем заменить вложенный цикл на бинарный поиск*. Т.е. у нас остается перебор всех элементов O(n), внутри делаем O(</a:t>
            </a:r>
            <a:r>
              <a:rPr lang="ru-RU" b="0" i="0" dirty="0" err="1">
                <a:solidFill>
                  <a:srgbClr val="333333"/>
                </a:solidFill>
                <a:effectLst/>
                <a:latin typeface="-apple-system"/>
              </a:rPr>
              <a:t>log</a:t>
            </a:r>
            <a:r>
              <a:rPr lang="ru-RU" b="0" i="0" dirty="0">
                <a:solidFill>
                  <a:srgbClr val="333333"/>
                </a:solidFill>
                <a:effectLst/>
                <a:latin typeface="-apple-system"/>
              </a:rPr>
              <a:t> n). Получается O(n * </a:t>
            </a:r>
            <a:r>
              <a:rPr lang="ru-RU" b="0" i="0" dirty="0" err="1">
                <a:solidFill>
                  <a:srgbClr val="333333"/>
                </a:solidFill>
                <a:effectLst/>
                <a:latin typeface="-apple-system"/>
              </a:rPr>
              <a:t>log</a:t>
            </a:r>
            <a:r>
              <a:rPr lang="ru-RU" b="0" i="0" dirty="0">
                <a:solidFill>
                  <a:srgbClr val="333333"/>
                </a:solidFill>
                <a:effectLst/>
                <a:latin typeface="-apple-system"/>
              </a:rPr>
              <a:t> n), или O(n </a:t>
            </a:r>
            <a:r>
              <a:rPr lang="ru-RU" b="0" i="0" dirty="0" err="1">
                <a:solidFill>
                  <a:srgbClr val="333333"/>
                </a:solidFill>
                <a:effectLst/>
                <a:latin typeface="-apple-system"/>
              </a:rPr>
              <a:t>log</a:t>
            </a:r>
            <a:r>
              <a:rPr lang="ru-RU" b="0" i="0" dirty="0">
                <a:solidFill>
                  <a:srgbClr val="333333"/>
                </a:solidFill>
                <a:effectLst/>
                <a:latin typeface="-apple-system"/>
              </a:rPr>
              <a:t> n).</a:t>
            </a:r>
          </a:p>
          <a:p>
            <a:endParaRPr lang="ru-RU" b="0" i="0" dirty="0">
              <a:solidFill>
                <a:srgbClr val="333333"/>
              </a:solidFill>
              <a:effectLst/>
              <a:latin typeface="-apple-system"/>
            </a:endParaRPr>
          </a:p>
          <a:p>
            <a:endParaRPr lang="ru-RU" b="0" i="0" dirty="0">
              <a:solidFill>
                <a:srgbClr val="333333"/>
              </a:solidFill>
              <a:effectLst/>
              <a:latin typeface="-apple-system"/>
            </a:endParaRPr>
          </a:p>
          <a:p>
            <a:r>
              <a:rPr lang="ru-RU" b="0" i="0" dirty="0">
                <a:solidFill>
                  <a:srgbClr val="333333"/>
                </a:solidFill>
                <a:effectLst/>
                <a:latin typeface="-apple-system"/>
              </a:rPr>
              <a:t>Использовать бинарный поиск для проверки массива на дубли — плохое решение. Здесь лишь показывается как в терминах Big O оценить сложность алгоритма показанного в листинге кода выше. Хороший алгоритм или плохой — для данной заметки не важно, важна наглядность.</a:t>
            </a:r>
            <a:endParaRPr lang="ru-RU" dirty="0"/>
          </a:p>
        </p:txBody>
      </p:sp>
      <p:sp>
        <p:nvSpPr>
          <p:cNvPr id="4" name="Номер слайда 3"/>
          <p:cNvSpPr>
            <a:spLocks noGrp="1"/>
          </p:cNvSpPr>
          <p:nvPr>
            <p:ph type="sldNum" sz="quarter" idx="5"/>
          </p:nvPr>
        </p:nvSpPr>
        <p:spPr/>
        <p:txBody>
          <a:bodyPr/>
          <a:lstStyle/>
          <a:p>
            <a:fld id="{C06053AF-B034-4BFF-AB44-ED5A08409384}" type="slidenum">
              <a:rPr lang="ru-RU" smtClean="0"/>
              <a:t>13</a:t>
            </a:fld>
            <a:endParaRPr lang="ru-RU"/>
          </a:p>
        </p:txBody>
      </p:sp>
    </p:spTree>
    <p:extLst>
      <p:ext uri="{BB962C8B-B14F-4D97-AF65-F5344CB8AC3E}">
        <p14:creationId xmlns:p14="http://schemas.microsoft.com/office/powerpoint/2010/main" val="1542162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C06053AF-B034-4BFF-AB44-ED5A08409384}" type="slidenum">
              <a:rPr lang="ru-RU" smtClean="0"/>
              <a:t>14</a:t>
            </a:fld>
            <a:endParaRPr lang="ru-RU"/>
          </a:p>
        </p:txBody>
      </p:sp>
    </p:spTree>
    <p:extLst>
      <p:ext uri="{BB962C8B-B14F-4D97-AF65-F5344CB8AC3E}">
        <p14:creationId xmlns:p14="http://schemas.microsoft.com/office/powerpoint/2010/main" val="33721424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r>
              <a:rPr lang="ru-RU" b="0" i="0" dirty="0">
                <a:solidFill>
                  <a:srgbClr val="333333"/>
                </a:solidFill>
                <a:effectLst/>
                <a:latin typeface="-apple-system"/>
              </a:rPr>
              <a:t>Сортировка массивов часто используется в программировании, чтобы помочь </a:t>
            </a:r>
            <a:r>
              <a:rPr lang="ru-RU" b="0" i="1" dirty="0">
                <a:solidFill>
                  <a:srgbClr val="333333"/>
                </a:solidFill>
                <a:effectLst/>
                <a:latin typeface="-apple-system"/>
              </a:rPr>
              <a:t>понять</a:t>
            </a:r>
            <a:r>
              <a:rPr lang="ru-RU" b="0" i="0" dirty="0">
                <a:solidFill>
                  <a:srgbClr val="333333"/>
                </a:solidFill>
                <a:effectLst/>
                <a:latin typeface="-apple-system"/>
              </a:rPr>
              <a:t> данные и выполнить поиск. Поэтому скорость сортировки больших объемов информации крайне важна для функциональных проектов и оптимизации времени работы. Есть много алгоритмов для упорядочения объектов.</a:t>
            </a:r>
          </a:p>
          <a:p>
            <a:pPr algn="l"/>
            <a:r>
              <a:rPr lang="ru-RU" b="0" i="0" dirty="0">
                <a:solidFill>
                  <a:srgbClr val="333333"/>
                </a:solidFill>
                <a:effectLst/>
                <a:latin typeface="-apple-system"/>
              </a:rPr>
              <a:t>В статье вы посмотрите на реализацию и визуализацию пяти популярных алгоритмов сортировки. Код написан на Python, а графический интерфейс построен на </a:t>
            </a:r>
            <a:r>
              <a:rPr lang="ru-RU" b="0" i="0" dirty="0" err="1">
                <a:solidFill>
                  <a:srgbClr val="333333"/>
                </a:solidFill>
                <a:effectLst/>
                <a:latin typeface="-apple-system"/>
              </a:rPr>
              <a:t>Tkinter</a:t>
            </a:r>
            <a:r>
              <a:rPr lang="ru-RU" b="0" i="0" dirty="0">
                <a:solidFill>
                  <a:srgbClr val="333333"/>
                </a:solidFill>
                <a:effectLst/>
                <a:latin typeface="-apple-system"/>
              </a:rPr>
              <a:t>.</a:t>
            </a:r>
          </a:p>
          <a:p>
            <a:pPr algn="l"/>
            <a:r>
              <a:rPr lang="ru-RU" b="0" i="0" dirty="0">
                <a:solidFill>
                  <a:srgbClr val="333333"/>
                </a:solidFill>
                <a:effectLst/>
                <a:latin typeface="-apple-system"/>
              </a:rPr>
              <a:t>Эти 5 алгоритмов включают:</a:t>
            </a:r>
          </a:p>
          <a:p>
            <a:pPr algn="l">
              <a:buFont typeface="Arial" panose="020B0604020202020204" pitchFamily="34" charset="0"/>
              <a:buChar char="•"/>
            </a:pPr>
            <a:r>
              <a:rPr lang="ru-RU" b="0" i="0" dirty="0">
                <a:solidFill>
                  <a:srgbClr val="333333"/>
                </a:solidFill>
                <a:effectLst/>
                <a:latin typeface="-apple-system"/>
              </a:rPr>
              <a:t>Сортировка </a:t>
            </a:r>
            <a:r>
              <a:rPr lang="ru-RU" b="0" i="1" dirty="0">
                <a:solidFill>
                  <a:srgbClr val="333333"/>
                </a:solidFill>
                <a:effectLst/>
                <a:latin typeface="-apple-system"/>
              </a:rPr>
              <a:t>выбором</a:t>
            </a:r>
            <a:endParaRPr lang="ru-RU" b="0" i="0" dirty="0">
              <a:solidFill>
                <a:srgbClr val="333333"/>
              </a:solidFill>
              <a:effectLst/>
              <a:latin typeface="-apple-system"/>
            </a:endParaRPr>
          </a:p>
          <a:p>
            <a:pPr algn="l">
              <a:buFont typeface="Arial" panose="020B0604020202020204" pitchFamily="34" charset="0"/>
              <a:buChar char="•"/>
            </a:pPr>
            <a:r>
              <a:rPr lang="ru-RU" b="0" i="0" dirty="0">
                <a:solidFill>
                  <a:srgbClr val="333333"/>
                </a:solidFill>
                <a:effectLst/>
                <a:latin typeface="-apple-system"/>
              </a:rPr>
              <a:t>Сортировка </a:t>
            </a:r>
            <a:r>
              <a:rPr lang="ru-RU" b="0" i="1" dirty="0">
                <a:solidFill>
                  <a:srgbClr val="333333"/>
                </a:solidFill>
                <a:effectLst/>
                <a:latin typeface="-apple-system"/>
              </a:rPr>
              <a:t>пузырьком</a:t>
            </a:r>
            <a:endParaRPr lang="ru-RU" b="0" i="0" dirty="0">
              <a:solidFill>
                <a:srgbClr val="333333"/>
              </a:solidFill>
              <a:effectLst/>
              <a:latin typeface="-apple-system"/>
            </a:endParaRPr>
          </a:p>
          <a:p>
            <a:pPr algn="l">
              <a:buFont typeface="Arial" panose="020B0604020202020204" pitchFamily="34" charset="0"/>
              <a:buChar char="•"/>
            </a:pPr>
            <a:r>
              <a:rPr lang="ru-RU" b="0" i="0" dirty="0">
                <a:solidFill>
                  <a:srgbClr val="333333"/>
                </a:solidFill>
                <a:effectLst/>
                <a:latin typeface="-apple-system"/>
              </a:rPr>
              <a:t>Сортировка </a:t>
            </a:r>
            <a:r>
              <a:rPr lang="ru-RU" b="0" i="1" dirty="0">
                <a:solidFill>
                  <a:srgbClr val="333333"/>
                </a:solidFill>
                <a:effectLst/>
                <a:latin typeface="-apple-system"/>
              </a:rPr>
              <a:t>вставками</a:t>
            </a:r>
            <a:endParaRPr lang="ru-RU" b="0" i="0" dirty="0">
              <a:solidFill>
                <a:srgbClr val="333333"/>
              </a:solidFill>
              <a:effectLst/>
              <a:latin typeface="-apple-system"/>
            </a:endParaRPr>
          </a:p>
          <a:p>
            <a:pPr algn="l">
              <a:buFont typeface="Arial" panose="020B0604020202020204" pitchFamily="34" charset="0"/>
              <a:buChar char="•"/>
            </a:pPr>
            <a:r>
              <a:rPr lang="ru-RU" b="0" i="0" dirty="0">
                <a:solidFill>
                  <a:srgbClr val="333333"/>
                </a:solidFill>
                <a:effectLst/>
                <a:latin typeface="-apple-system"/>
              </a:rPr>
              <a:t>Сортировка </a:t>
            </a:r>
            <a:r>
              <a:rPr lang="ru-RU" b="0" i="1" dirty="0">
                <a:solidFill>
                  <a:srgbClr val="333333"/>
                </a:solidFill>
                <a:effectLst/>
                <a:latin typeface="-apple-system"/>
              </a:rPr>
              <a:t>слиянием</a:t>
            </a:r>
            <a:endParaRPr lang="ru-RU" b="0" i="0" dirty="0">
              <a:solidFill>
                <a:srgbClr val="333333"/>
              </a:solidFill>
              <a:effectLst/>
              <a:latin typeface="-apple-system"/>
            </a:endParaRPr>
          </a:p>
          <a:p>
            <a:pPr algn="l">
              <a:buFont typeface="Arial" panose="020B0604020202020204" pitchFamily="34" charset="0"/>
              <a:buChar char="•"/>
            </a:pPr>
            <a:r>
              <a:rPr lang="ru-RU" b="0" i="1" dirty="0">
                <a:solidFill>
                  <a:srgbClr val="333333"/>
                </a:solidFill>
                <a:effectLst/>
                <a:latin typeface="-apple-system"/>
              </a:rPr>
              <a:t>Быстрая</a:t>
            </a:r>
            <a:r>
              <a:rPr lang="ru-RU" b="0" i="0" dirty="0">
                <a:solidFill>
                  <a:srgbClr val="333333"/>
                </a:solidFill>
                <a:effectLst/>
                <a:latin typeface="-apple-system"/>
              </a:rPr>
              <a:t> сортировка </a:t>
            </a:r>
            <a:r>
              <a:rPr lang="ru-RU" b="0" i="0" dirty="0" err="1">
                <a:solidFill>
                  <a:srgbClr val="333333"/>
                </a:solidFill>
                <a:effectLst/>
                <a:latin typeface="-apple-system"/>
              </a:rPr>
              <a:t>quicksort</a:t>
            </a:r>
            <a:endParaRPr lang="ru-RU" b="0" i="0" dirty="0">
              <a:solidFill>
                <a:srgbClr val="333333"/>
              </a:solidFill>
              <a:effectLst/>
              <a:latin typeface="-apple-system"/>
            </a:endParaRPr>
          </a:p>
          <a:p>
            <a:endParaRPr lang="ru-RU" dirty="0"/>
          </a:p>
          <a:p>
            <a:endParaRPr lang="ru-RU" dirty="0"/>
          </a:p>
          <a:p>
            <a:endParaRPr lang="ru-RU" dirty="0"/>
          </a:p>
          <a:p>
            <a:endParaRPr lang="ru-RU" dirty="0"/>
          </a:p>
          <a:p>
            <a:endParaRPr lang="ru-RU" dirty="0"/>
          </a:p>
        </p:txBody>
      </p:sp>
      <p:sp>
        <p:nvSpPr>
          <p:cNvPr id="4" name="Номер слайда 3"/>
          <p:cNvSpPr>
            <a:spLocks noGrp="1"/>
          </p:cNvSpPr>
          <p:nvPr>
            <p:ph type="sldNum" sz="quarter" idx="5"/>
          </p:nvPr>
        </p:nvSpPr>
        <p:spPr/>
        <p:txBody>
          <a:bodyPr/>
          <a:lstStyle/>
          <a:p>
            <a:fld id="{C06053AF-B034-4BFF-AB44-ED5A08409384}" type="slidenum">
              <a:rPr lang="ru-RU" smtClean="0"/>
              <a:t>29</a:t>
            </a:fld>
            <a:endParaRPr lang="ru-RU"/>
          </a:p>
        </p:txBody>
      </p:sp>
    </p:spTree>
    <p:extLst>
      <p:ext uri="{BB962C8B-B14F-4D97-AF65-F5344CB8AC3E}">
        <p14:creationId xmlns:p14="http://schemas.microsoft.com/office/powerpoint/2010/main" val="29755424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r>
              <a:rPr lang="ru-RU" b="0" i="0" dirty="0">
                <a:solidFill>
                  <a:srgbClr val="333333"/>
                </a:solidFill>
                <a:effectLst/>
                <a:latin typeface="-apple-system"/>
              </a:rPr>
              <a:t>Как только класс предоставляет перегруженные реализации </a:t>
            </a:r>
            <a:r>
              <a:rPr lang="ru-RU" b="0" i="1" dirty="0">
                <a:solidFill>
                  <a:srgbClr val="333333"/>
                </a:solidFill>
                <a:effectLst/>
                <a:latin typeface="-apple-system"/>
              </a:rPr>
              <a:t>операторов сравнения</a:t>
            </a:r>
            <a:r>
              <a:rPr lang="ru-RU" b="0" i="0" dirty="0">
                <a:solidFill>
                  <a:srgbClr val="333333"/>
                </a:solidFill>
                <a:effectLst/>
                <a:latin typeface="-apple-system"/>
              </a:rPr>
              <a:t>, он сортируется. На Python это:</a:t>
            </a:r>
          </a:p>
          <a:p>
            <a:pPr algn="l"/>
            <a:r>
              <a:rPr lang="ru-RU" b="0" i="0" dirty="0">
                <a:solidFill>
                  <a:srgbClr val="333333"/>
                </a:solidFill>
                <a:effectLst/>
                <a:latin typeface="-apple-system"/>
              </a:rPr>
              <a:t>_</a:t>
            </a:r>
            <a:r>
              <a:rPr lang="ru-RU" b="0" i="0" dirty="0" err="1">
                <a:solidFill>
                  <a:srgbClr val="333333"/>
                </a:solidFill>
                <a:effectLst/>
                <a:latin typeface="-apple-system"/>
              </a:rPr>
              <a:t>lt</a:t>
            </a:r>
            <a:r>
              <a:rPr lang="ru-RU" b="0" i="0" dirty="0">
                <a:solidFill>
                  <a:srgbClr val="333333"/>
                </a:solidFill>
                <a:effectLst/>
                <a:latin typeface="-apple-system"/>
              </a:rPr>
              <a:t>_: меньше чем</a:t>
            </a:r>
          </a:p>
          <a:p>
            <a:pPr algn="l"/>
            <a:r>
              <a:rPr lang="ru-RU" b="0" i="0" dirty="0">
                <a:solidFill>
                  <a:srgbClr val="333333"/>
                </a:solidFill>
                <a:effectLst/>
                <a:latin typeface="-apple-system"/>
              </a:rPr>
              <a:t>_</a:t>
            </a:r>
            <a:r>
              <a:rPr lang="ru-RU" b="0" i="0" dirty="0" err="1">
                <a:solidFill>
                  <a:srgbClr val="333333"/>
                </a:solidFill>
                <a:effectLst/>
                <a:latin typeface="-apple-system"/>
              </a:rPr>
              <a:t>gt</a:t>
            </a:r>
            <a:r>
              <a:rPr lang="ru-RU" b="0" i="0" dirty="0">
                <a:solidFill>
                  <a:srgbClr val="333333"/>
                </a:solidFill>
                <a:effectLst/>
                <a:latin typeface="-apple-system"/>
              </a:rPr>
              <a:t>_: больше чем</a:t>
            </a:r>
          </a:p>
          <a:p>
            <a:pPr algn="l"/>
            <a:r>
              <a:rPr lang="ru-RU" b="0" i="0" dirty="0">
                <a:solidFill>
                  <a:srgbClr val="333333"/>
                </a:solidFill>
                <a:effectLst/>
                <a:latin typeface="-apple-system"/>
              </a:rPr>
              <a:t>_</a:t>
            </a:r>
            <a:r>
              <a:rPr lang="ru-RU" b="0" i="0" dirty="0" err="1">
                <a:solidFill>
                  <a:srgbClr val="333333"/>
                </a:solidFill>
                <a:effectLst/>
                <a:latin typeface="-apple-system"/>
              </a:rPr>
              <a:t>eq</a:t>
            </a:r>
            <a:r>
              <a:rPr lang="ru-RU" b="0" i="0" dirty="0">
                <a:solidFill>
                  <a:srgbClr val="333333"/>
                </a:solidFill>
                <a:effectLst/>
                <a:latin typeface="-apple-system"/>
              </a:rPr>
              <a:t>_: равно</a:t>
            </a:r>
          </a:p>
          <a:p>
            <a:pPr algn="l"/>
            <a:r>
              <a:rPr lang="ru-RU" b="0" i="0" dirty="0">
                <a:solidFill>
                  <a:srgbClr val="333333"/>
                </a:solidFill>
                <a:effectLst/>
                <a:latin typeface="-apple-system"/>
              </a:rPr>
              <a:t>Код ниже демонстрирует перегруженный метод </a:t>
            </a:r>
            <a:r>
              <a:rPr lang="ru-RU" b="0" i="1" dirty="0">
                <a:solidFill>
                  <a:srgbClr val="333333"/>
                </a:solidFill>
                <a:effectLst/>
                <a:latin typeface="-apple-system"/>
              </a:rPr>
              <a:t>меньше чем</a:t>
            </a:r>
            <a:r>
              <a:rPr lang="ru-RU" b="0" i="0" dirty="0">
                <a:solidFill>
                  <a:srgbClr val="333333"/>
                </a:solidFill>
                <a:effectLst/>
                <a:latin typeface="-apple-system"/>
              </a:rPr>
              <a:t>.</a:t>
            </a:r>
          </a:p>
          <a:p>
            <a:endParaRPr lang="ru-RU" dirty="0"/>
          </a:p>
        </p:txBody>
      </p:sp>
      <p:sp>
        <p:nvSpPr>
          <p:cNvPr id="4" name="Номер слайда 3"/>
          <p:cNvSpPr>
            <a:spLocks noGrp="1"/>
          </p:cNvSpPr>
          <p:nvPr>
            <p:ph type="sldNum" sz="quarter" idx="5"/>
          </p:nvPr>
        </p:nvSpPr>
        <p:spPr/>
        <p:txBody>
          <a:bodyPr/>
          <a:lstStyle/>
          <a:p>
            <a:fld id="{C06053AF-B034-4BFF-AB44-ED5A08409384}" type="slidenum">
              <a:rPr lang="ru-RU" smtClean="0"/>
              <a:t>30</a:t>
            </a:fld>
            <a:endParaRPr lang="ru-RU"/>
          </a:p>
        </p:txBody>
      </p:sp>
    </p:spTree>
    <p:extLst>
      <p:ext uri="{BB962C8B-B14F-4D97-AF65-F5344CB8AC3E}">
        <p14:creationId xmlns:p14="http://schemas.microsoft.com/office/powerpoint/2010/main" val="1382285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0" i="0" dirty="0">
                <a:solidFill>
                  <a:srgbClr val="333333"/>
                </a:solidFill>
                <a:effectLst/>
                <a:latin typeface="-apple-system"/>
              </a:rPr>
              <a:t>Давайте представим числовые данные с помощью столбцов. Высота столбца i равна значению элемента массива i. У них всех одинаковая ширина. Такое изображение списка числовых значений с Рис. 1 в виде столбцов приведено на Рис. 2.</a:t>
            </a:r>
          </a:p>
          <a:p>
            <a:endParaRPr lang="ru-RU" b="0" i="0" dirty="0">
              <a:solidFill>
                <a:srgbClr val="333333"/>
              </a:solidFill>
              <a:effectLst/>
              <a:latin typeface="-apple-system"/>
            </a:endParaRPr>
          </a:p>
          <a:p>
            <a:endParaRPr lang="ru-RU" b="0" i="0" dirty="0">
              <a:solidFill>
                <a:srgbClr val="333333"/>
              </a:solidFill>
              <a:effectLst/>
              <a:latin typeface="-apple-system"/>
            </a:endParaRPr>
          </a:p>
          <a:p>
            <a:r>
              <a:rPr lang="ru-RU" b="0" i="0" dirty="0">
                <a:solidFill>
                  <a:srgbClr val="333333"/>
                </a:solidFill>
                <a:effectLst/>
                <a:latin typeface="-apple-system"/>
              </a:rPr>
              <a:t>Сортировка числовых данных по убыванию или по возрастанию требует соответствующей перестановки значений. Для анимации каждого алгоритма с данными, требуется обновлять диаграмму после замены отдельных элементов.</a:t>
            </a:r>
            <a:endParaRPr lang="ru-RU" dirty="0"/>
          </a:p>
        </p:txBody>
      </p:sp>
      <p:sp>
        <p:nvSpPr>
          <p:cNvPr id="4" name="Номер слайда 3"/>
          <p:cNvSpPr>
            <a:spLocks noGrp="1"/>
          </p:cNvSpPr>
          <p:nvPr>
            <p:ph type="sldNum" sz="quarter" idx="5"/>
          </p:nvPr>
        </p:nvSpPr>
        <p:spPr/>
        <p:txBody>
          <a:bodyPr/>
          <a:lstStyle/>
          <a:p>
            <a:fld id="{C06053AF-B034-4BFF-AB44-ED5A08409384}" type="slidenum">
              <a:rPr lang="ru-RU" smtClean="0"/>
              <a:t>31</a:t>
            </a:fld>
            <a:endParaRPr lang="ru-RU"/>
          </a:p>
        </p:txBody>
      </p:sp>
    </p:spTree>
    <p:extLst>
      <p:ext uri="{BB962C8B-B14F-4D97-AF65-F5344CB8AC3E}">
        <p14:creationId xmlns:p14="http://schemas.microsoft.com/office/powerpoint/2010/main" val="7522463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ru-RU"/>
              <a:t>Образец заголовка</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BD85054A-2008-4906-9B61-E77C91FA5923}" type="datetimeFigureOut">
              <a:rPr lang="ru-RU" smtClean="0"/>
              <a:t>31.10.2023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48260D98-6BC1-4D0A-AAD8-0F2922817ECE}" type="slidenum">
              <a:rPr lang="ru-RU" smtClean="0"/>
              <a:t>‹#›</a:t>
            </a:fld>
            <a:endParaRPr lang="ru-RU"/>
          </a:p>
        </p:txBody>
      </p:sp>
    </p:spTree>
    <p:extLst>
      <p:ext uri="{BB962C8B-B14F-4D97-AF65-F5344CB8AC3E}">
        <p14:creationId xmlns:p14="http://schemas.microsoft.com/office/powerpoint/2010/main" val="241568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BD85054A-2008-4906-9B61-E77C91FA5923}" type="datetimeFigureOut">
              <a:rPr lang="ru-RU" smtClean="0"/>
              <a:t>31.10.2023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48260D98-6BC1-4D0A-AAD8-0F2922817ECE}" type="slidenum">
              <a:rPr lang="ru-RU" smtClean="0"/>
              <a:t>‹#›</a:t>
            </a:fld>
            <a:endParaRPr lang="ru-RU"/>
          </a:p>
        </p:txBody>
      </p:sp>
    </p:spTree>
    <p:extLst>
      <p:ext uri="{BB962C8B-B14F-4D97-AF65-F5344CB8AC3E}">
        <p14:creationId xmlns:p14="http://schemas.microsoft.com/office/powerpoint/2010/main" val="2190669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BD85054A-2008-4906-9B61-E77C91FA5923}" type="datetimeFigureOut">
              <a:rPr lang="ru-RU" smtClean="0"/>
              <a:t>31.10.2023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48260D98-6BC1-4D0A-AAD8-0F2922817ECE}" type="slidenum">
              <a:rPr lang="ru-RU" smtClean="0"/>
              <a:t>‹#›</a:t>
            </a:fld>
            <a:endParaRPr lang="ru-RU"/>
          </a:p>
        </p:txBody>
      </p:sp>
    </p:spTree>
    <p:extLst>
      <p:ext uri="{BB962C8B-B14F-4D97-AF65-F5344CB8AC3E}">
        <p14:creationId xmlns:p14="http://schemas.microsoft.com/office/powerpoint/2010/main" val="4222626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BD85054A-2008-4906-9B61-E77C91FA5923}" type="datetimeFigureOut">
              <a:rPr lang="ru-RU" smtClean="0"/>
              <a:t>31.10.2023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48260D98-6BC1-4D0A-AAD8-0F2922817ECE}" type="slidenum">
              <a:rPr lang="ru-RU" smtClean="0"/>
              <a:t>‹#›</a:t>
            </a:fld>
            <a:endParaRPr lang="ru-RU"/>
          </a:p>
        </p:txBody>
      </p:sp>
    </p:spTree>
    <p:extLst>
      <p:ext uri="{BB962C8B-B14F-4D97-AF65-F5344CB8AC3E}">
        <p14:creationId xmlns:p14="http://schemas.microsoft.com/office/powerpoint/2010/main" val="2126126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ru-RU"/>
              <a:t>Образец заголовка</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BD85054A-2008-4906-9B61-E77C91FA5923}" type="datetimeFigureOut">
              <a:rPr lang="ru-RU" smtClean="0"/>
              <a:t>31.10.2023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48260D98-6BC1-4D0A-AAD8-0F2922817ECE}" type="slidenum">
              <a:rPr lang="ru-RU" smtClean="0"/>
              <a:t>‹#›</a:t>
            </a:fld>
            <a:endParaRPr lang="ru-RU"/>
          </a:p>
        </p:txBody>
      </p:sp>
    </p:spTree>
    <p:extLst>
      <p:ext uri="{BB962C8B-B14F-4D97-AF65-F5344CB8AC3E}">
        <p14:creationId xmlns:p14="http://schemas.microsoft.com/office/powerpoint/2010/main" val="4228949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BD85054A-2008-4906-9B61-E77C91FA5923}" type="datetimeFigureOut">
              <a:rPr lang="ru-RU" smtClean="0"/>
              <a:t>31.10.2023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48260D98-6BC1-4D0A-AAD8-0F2922817ECE}" type="slidenum">
              <a:rPr lang="ru-RU" smtClean="0"/>
              <a:t>‹#›</a:t>
            </a:fld>
            <a:endParaRPr lang="ru-RU"/>
          </a:p>
        </p:txBody>
      </p:sp>
    </p:spTree>
    <p:extLst>
      <p:ext uri="{BB962C8B-B14F-4D97-AF65-F5344CB8AC3E}">
        <p14:creationId xmlns:p14="http://schemas.microsoft.com/office/powerpoint/2010/main" val="8338423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ru-RU"/>
              <a:t>Образец заголовка</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629842" y="2505075"/>
            <a:ext cx="3868340"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4629150" y="2505075"/>
            <a:ext cx="3887391"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BD85054A-2008-4906-9B61-E77C91FA5923}" type="datetimeFigureOut">
              <a:rPr lang="ru-RU" smtClean="0"/>
              <a:t>31.10.2023</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48260D98-6BC1-4D0A-AAD8-0F2922817ECE}" type="slidenum">
              <a:rPr lang="ru-RU" smtClean="0"/>
              <a:t>‹#›</a:t>
            </a:fld>
            <a:endParaRPr lang="ru-RU"/>
          </a:p>
        </p:txBody>
      </p:sp>
    </p:spTree>
    <p:extLst>
      <p:ext uri="{BB962C8B-B14F-4D97-AF65-F5344CB8AC3E}">
        <p14:creationId xmlns:p14="http://schemas.microsoft.com/office/powerpoint/2010/main" val="1055139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BD85054A-2008-4906-9B61-E77C91FA5923}" type="datetimeFigureOut">
              <a:rPr lang="ru-RU" smtClean="0"/>
              <a:t>31.10.2023</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48260D98-6BC1-4D0A-AAD8-0F2922817ECE}" type="slidenum">
              <a:rPr lang="ru-RU" smtClean="0"/>
              <a:t>‹#›</a:t>
            </a:fld>
            <a:endParaRPr lang="ru-RU"/>
          </a:p>
        </p:txBody>
      </p:sp>
    </p:spTree>
    <p:extLst>
      <p:ext uri="{BB962C8B-B14F-4D97-AF65-F5344CB8AC3E}">
        <p14:creationId xmlns:p14="http://schemas.microsoft.com/office/powerpoint/2010/main" val="21836144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85054A-2008-4906-9B61-E77C91FA5923}" type="datetimeFigureOut">
              <a:rPr lang="ru-RU" smtClean="0"/>
              <a:t>31.10.2023</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48260D98-6BC1-4D0A-AAD8-0F2922817ECE}" type="slidenum">
              <a:rPr lang="ru-RU" smtClean="0"/>
              <a:t>‹#›</a:t>
            </a:fld>
            <a:endParaRPr lang="ru-RU"/>
          </a:p>
        </p:txBody>
      </p:sp>
    </p:spTree>
    <p:extLst>
      <p:ext uri="{BB962C8B-B14F-4D97-AF65-F5344CB8AC3E}">
        <p14:creationId xmlns:p14="http://schemas.microsoft.com/office/powerpoint/2010/main" val="891228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ru-RU"/>
              <a:t>Образец заголовка</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BD85054A-2008-4906-9B61-E77C91FA5923}" type="datetimeFigureOut">
              <a:rPr lang="ru-RU" smtClean="0"/>
              <a:t>31.10.2023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48260D98-6BC1-4D0A-AAD8-0F2922817ECE}" type="slidenum">
              <a:rPr lang="ru-RU" smtClean="0"/>
              <a:t>‹#›</a:t>
            </a:fld>
            <a:endParaRPr lang="ru-RU"/>
          </a:p>
        </p:txBody>
      </p:sp>
    </p:spTree>
    <p:extLst>
      <p:ext uri="{BB962C8B-B14F-4D97-AF65-F5344CB8AC3E}">
        <p14:creationId xmlns:p14="http://schemas.microsoft.com/office/powerpoint/2010/main" val="2356968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BD85054A-2008-4906-9B61-E77C91FA5923}" type="datetimeFigureOut">
              <a:rPr lang="ru-RU" smtClean="0"/>
              <a:t>31.10.2023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48260D98-6BC1-4D0A-AAD8-0F2922817ECE}" type="slidenum">
              <a:rPr lang="ru-RU" smtClean="0"/>
              <a:t>‹#›</a:t>
            </a:fld>
            <a:endParaRPr lang="ru-RU"/>
          </a:p>
        </p:txBody>
      </p:sp>
    </p:spTree>
    <p:extLst>
      <p:ext uri="{BB962C8B-B14F-4D97-AF65-F5344CB8AC3E}">
        <p14:creationId xmlns:p14="http://schemas.microsoft.com/office/powerpoint/2010/main" val="3844638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85054A-2008-4906-9B61-E77C91FA5923}" type="datetimeFigureOut">
              <a:rPr lang="ru-RU" smtClean="0"/>
              <a:t>31.10.2023</a:t>
            </a:fld>
            <a:endParaRPr lang="ru-RU"/>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260D98-6BC1-4D0A-AAD8-0F2922817ECE}" type="slidenum">
              <a:rPr lang="ru-RU" smtClean="0"/>
              <a:t>‹#›</a:t>
            </a:fld>
            <a:endParaRPr lang="ru-RU"/>
          </a:p>
        </p:txBody>
      </p:sp>
    </p:spTree>
    <p:extLst>
      <p:ext uri="{BB962C8B-B14F-4D97-AF65-F5344CB8AC3E}">
        <p14:creationId xmlns:p14="http://schemas.microsoft.com/office/powerpoint/2010/main" val="7965578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DCC3B15-DDFD-2E5A-A20C-B7315B405587}"/>
              </a:ext>
            </a:extLst>
          </p:cNvPr>
          <p:cNvSpPr>
            <a:spLocks noGrp="1"/>
          </p:cNvSpPr>
          <p:nvPr>
            <p:ph type="ctrTitle"/>
          </p:nvPr>
        </p:nvSpPr>
        <p:spPr/>
        <p:txBody>
          <a:bodyPr/>
          <a:lstStyle/>
          <a:p>
            <a:r>
              <a:rPr lang="ru-RU" dirty="0"/>
              <a:t>Информатика</a:t>
            </a:r>
          </a:p>
        </p:txBody>
      </p:sp>
      <p:sp>
        <p:nvSpPr>
          <p:cNvPr id="3" name="Подзаголовок 2">
            <a:extLst>
              <a:ext uri="{FF2B5EF4-FFF2-40B4-BE49-F238E27FC236}">
                <a16:creationId xmlns:a16="http://schemas.microsoft.com/office/drawing/2014/main" id="{8E922792-A83E-EBE5-49FB-D2B15CCC5A56}"/>
              </a:ext>
            </a:extLst>
          </p:cNvPr>
          <p:cNvSpPr>
            <a:spLocks noGrp="1"/>
          </p:cNvSpPr>
          <p:nvPr>
            <p:ph type="subTitle" idx="1"/>
          </p:nvPr>
        </p:nvSpPr>
        <p:spPr/>
        <p:txBody>
          <a:bodyPr/>
          <a:lstStyle/>
          <a:p>
            <a:r>
              <a:rPr lang="ru-RU" dirty="0"/>
              <a:t>Баранов М.А.</a:t>
            </a:r>
          </a:p>
          <a:p>
            <a:r>
              <a:rPr lang="ru-RU" dirty="0"/>
              <a:t>Осень 2023</a:t>
            </a:r>
          </a:p>
        </p:txBody>
      </p:sp>
    </p:spTree>
    <p:extLst>
      <p:ext uri="{BB962C8B-B14F-4D97-AF65-F5344CB8AC3E}">
        <p14:creationId xmlns:p14="http://schemas.microsoft.com/office/powerpoint/2010/main" val="5394775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27463BE-1825-AEFB-B9AE-1EE42AA9A23F}"/>
              </a:ext>
            </a:extLst>
          </p:cNvPr>
          <p:cNvSpPr>
            <a:spLocks noGrp="1"/>
          </p:cNvSpPr>
          <p:nvPr>
            <p:ph type="title"/>
          </p:nvPr>
        </p:nvSpPr>
        <p:spPr/>
        <p:txBody>
          <a:bodyPr/>
          <a:lstStyle/>
          <a:p>
            <a:r>
              <a:rPr lang="ru-RU" b="0" i="0" dirty="0">
                <a:solidFill>
                  <a:srgbClr val="333333"/>
                </a:solidFill>
                <a:effectLst/>
                <a:latin typeface="Fira Sans" panose="020F0502020204030204" pitchFamily="34" charset="0"/>
              </a:rPr>
              <a:t>Анализ</a:t>
            </a:r>
            <a:endParaRPr lang="ru-RU" dirty="0"/>
          </a:p>
        </p:txBody>
      </p:sp>
      <p:pic>
        <p:nvPicPr>
          <p:cNvPr id="4" name="Рисунок 3">
            <a:extLst>
              <a:ext uri="{FF2B5EF4-FFF2-40B4-BE49-F238E27FC236}">
                <a16:creationId xmlns:a16="http://schemas.microsoft.com/office/drawing/2014/main" id="{6BF43728-9AEC-6EA0-5B22-D05B87C569D0}"/>
              </a:ext>
            </a:extLst>
          </p:cNvPr>
          <p:cNvPicPr>
            <a:picLocks noChangeAspect="1"/>
          </p:cNvPicPr>
          <p:nvPr/>
        </p:nvPicPr>
        <p:blipFill>
          <a:blip r:embed="rId3"/>
          <a:stretch>
            <a:fillRect/>
          </a:stretch>
        </p:blipFill>
        <p:spPr>
          <a:xfrm>
            <a:off x="1047750" y="1986214"/>
            <a:ext cx="7048500" cy="2019300"/>
          </a:xfrm>
          <a:prstGeom prst="rect">
            <a:avLst/>
          </a:prstGeom>
        </p:spPr>
      </p:pic>
    </p:spTree>
    <p:extLst>
      <p:ext uri="{BB962C8B-B14F-4D97-AF65-F5344CB8AC3E}">
        <p14:creationId xmlns:p14="http://schemas.microsoft.com/office/powerpoint/2010/main" val="3622466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844E6D8-0D1A-C6E1-AECC-95FFAEF17892}"/>
              </a:ext>
            </a:extLst>
          </p:cNvPr>
          <p:cNvSpPr>
            <a:spLocks noGrp="1"/>
          </p:cNvSpPr>
          <p:nvPr>
            <p:ph type="title"/>
          </p:nvPr>
        </p:nvSpPr>
        <p:spPr/>
        <p:txBody>
          <a:bodyPr>
            <a:normAutofit fontScale="90000"/>
          </a:bodyPr>
          <a:lstStyle/>
          <a:p>
            <a:r>
              <a:rPr lang="ru-RU" b="0" i="0" dirty="0">
                <a:solidFill>
                  <a:srgbClr val="333333"/>
                </a:solidFill>
                <a:effectLst/>
                <a:latin typeface="Fira Sans" panose="020B0503050000020004" pitchFamily="34" charset="0"/>
              </a:rPr>
              <a:t>Не самые лучшие решения: O(n^2)</a:t>
            </a:r>
            <a:br>
              <a:rPr lang="ru-RU" b="0" i="0" dirty="0">
                <a:solidFill>
                  <a:srgbClr val="333333"/>
                </a:solidFill>
                <a:effectLst/>
                <a:latin typeface="Fira Sans" panose="020B0503050000020004" pitchFamily="34" charset="0"/>
              </a:rPr>
            </a:br>
            <a:endParaRPr lang="ru-RU" dirty="0"/>
          </a:p>
        </p:txBody>
      </p:sp>
      <p:pic>
        <p:nvPicPr>
          <p:cNvPr id="4" name="Рисунок 3">
            <a:extLst>
              <a:ext uri="{FF2B5EF4-FFF2-40B4-BE49-F238E27FC236}">
                <a16:creationId xmlns:a16="http://schemas.microsoft.com/office/drawing/2014/main" id="{51890AC5-7517-CCCD-ADEB-1BA982D317B6}"/>
              </a:ext>
            </a:extLst>
          </p:cNvPr>
          <p:cNvPicPr>
            <a:picLocks noChangeAspect="1"/>
          </p:cNvPicPr>
          <p:nvPr/>
        </p:nvPicPr>
        <p:blipFill>
          <a:blip r:embed="rId3"/>
          <a:stretch>
            <a:fillRect/>
          </a:stretch>
        </p:blipFill>
        <p:spPr>
          <a:xfrm>
            <a:off x="1062037" y="1690689"/>
            <a:ext cx="7019925" cy="4371975"/>
          </a:xfrm>
          <a:prstGeom prst="rect">
            <a:avLst/>
          </a:prstGeom>
        </p:spPr>
      </p:pic>
    </p:spTree>
    <p:extLst>
      <p:ext uri="{BB962C8B-B14F-4D97-AF65-F5344CB8AC3E}">
        <p14:creationId xmlns:p14="http://schemas.microsoft.com/office/powerpoint/2010/main" val="613955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CF46AB-8541-5999-EE29-0057981405E9}"/>
              </a:ext>
            </a:extLst>
          </p:cNvPr>
          <p:cNvSpPr>
            <a:spLocks noGrp="1"/>
          </p:cNvSpPr>
          <p:nvPr>
            <p:ph type="title"/>
          </p:nvPr>
        </p:nvSpPr>
        <p:spPr/>
        <p:txBody>
          <a:bodyPr>
            <a:normAutofit fontScale="90000"/>
          </a:bodyPr>
          <a:lstStyle/>
          <a:p>
            <a:r>
              <a:rPr lang="ru-RU" b="0" i="0" dirty="0">
                <a:solidFill>
                  <a:srgbClr val="333333"/>
                </a:solidFill>
                <a:effectLst/>
                <a:latin typeface="Fira Sans" panose="020B0503050000020004" pitchFamily="34" charset="0"/>
              </a:rPr>
              <a:t>«Сложность порядка </a:t>
            </a:r>
            <a:r>
              <a:rPr lang="ru-RU" b="0" i="0" dirty="0" err="1">
                <a:solidFill>
                  <a:srgbClr val="333333"/>
                </a:solidFill>
                <a:effectLst/>
                <a:latin typeface="Fira Sans" panose="020B0503050000020004" pitchFamily="34" charset="0"/>
              </a:rPr>
              <a:t>log</a:t>
            </a:r>
            <a:r>
              <a:rPr lang="ru-RU" b="0" i="0" dirty="0">
                <a:solidFill>
                  <a:srgbClr val="333333"/>
                </a:solidFill>
                <a:effectLst/>
                <a:latin typeface="Fira Sans" panose="020B0503050000020004" pitchFamily="34" charset="0"/>
              </a:rPr>
              <a:t> n»: O(</a:t>
            </a:r>
            <a:r>
              <a:rPr lang="ru-RU" b="0" i="0" dirty="0" err="1">
                <a:solidFill>
                  <a:srgbClr val="333333"/>
                </a:solidFill>
                <a:effectLst/>
                <a:latin typeface="Fira Sans" panose="020B0503050000020004" pitchFamily="34" charset="0"/>
              </a:rPr>
              <a:t>log</a:t>
            </a:r>
            <a:r>
              <a:rPr lang="ru-RU" b="0" i="0" dirty="0">
                <a:solidFill>
                  <a:srgbClr val="333333"/>
                </a:solidFill>
                <a:effectLst/>
                <a:latin typeface="Fira Sans" panose="020B0503050000020004" pitchFamily="34" charset="0"/>
              </a:rPr>
              <a:t> n)</a:t>
            </a:r>
            <a:br>
              <a:rPr lang="ru-RU" b="0" i="0" dirty="0">
                <a:solidFill>
                  <a:srgbClr val="333333"/>
                </a:solidFill>
                <a:effectLst/>
                <a:latin typeface="Fira Sans" panose="020B0503050000020004" pitchFamily="34" charset="0"/>
              </a:rPr>
            </a:br>
            <a:endParaRPr lang="ru-RU" dirty="0"/>
          </a:p>
        </p:txBody>
      </p:sp>
      <p:pic>
        <p:nvPicPr>
          <p:cNvPr id="4" name="Рисунок 3">
            <a:extLst>
              <a:ext uri="{FF2B5EF4-FFF2-40B4-BE49-F238E27FC236}">
                <a16:creationId xmlns:a16="http://schemas.microsoft.com/office/drawing/2014/main" id="{C1F6716E-95C5-977E-8EDA-9A16B0DDAE21}"/>
              </a:ext>
            </a:extLst>
          </p:cNvPr>
          <p:cNvPicPr>
            <a:picLocks noChangeAspect="1"/>
          </p:cNvPicPr>
          <p:nvPr/>
        </p:nvPicPr>
        <p:blipFill>
          <a:blip r:embed="rId3"/>
          <a:stretch>
            <a:fillRect/>
          </a:stretch>
        </p:blipFill>
        <p:spPr>
          <a:xfrm>
            <a:off x="1019175" y="1545757"/>
            <a:ext cx="7105650" cy="4286250"/>
          </a:xfrm>
          <a:prstGeom prst="rect">
            <a:avLst/>
          </a:prstGeom>
        </p:spPr>
      </p:pic>
    </p:spTree>
    <p:extLst>
      <p:ext uri="{BB962C8B-B14F-4D97-AF65-F5344CB8AC3E}">
        <p14:creationId xmlns:p14="http://schemas.microsoft.com/office/powerpoint/2010/main" val="1012067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5D1FA6C-57A4-6763-21F2-35497800B825}"/>
              </a:ext>
            </a:extLst>
          </p:cNvPr>
          <p:cNvSpPr>
            <a:spLocks noGrp="1"/>
          </p:cNvSpPr>
          <p:nvPr>
            <p:ph type="title"/>
          </p:nvPr>
        </p:nvSpPr>
        <p:spPr/>
        <p:txBody>
          <a:bodyPr/>
          <a:lstStyle/>
          <a:p>
            <a:r>
              <a:rPr lang="pt-BR" b="0" i="0" dirty="0">
                <a:solidFill>
                  <a:srgbClr val="333333"/>
                </a:solidFill>
                <a:effectLst/>
                <a:latin typeface="Fira Sans" panose="020B0503050000020004" pitchFamily="34" charset="0"/>
              </a:rPr>
              <a:t>Улучшим O(n^2) до O(n log n)</a:t>
            </a:r>
            <a:endParaRPr lang="ru-RU" dirty="0"/>
          </a:p>
        </p:txBody>
      </p:sp>
      <p:pic>
        <p:nvPicPr>
          <p:cNvPr id="4" name="Рисунок 3">
            <a:extLst>
              <a:ext uri="{FF2B5EF4-FFF2-40B4-BE49-F238E27FC236}">
                <a16:creationId xmlns:a16="http://schemas.microsoft.com/office/drawing/2014/main" id="{0D7AC9C4-A113-809A-27E1-458132659BEC}"/>
              </a:ext>
            </a:extLst>
          </p:cNvPr>
          <p:cNvPicPr>
            <a:picLocks noChangeAspect="1"/>
          </p:cNvPicPr>
          <p:nvPr/>
        </p:nvPicPr>
        <p:blipFill>
          <a:blip r:embed="rId3"/>
          <a:stretch>
            <a:fillRect/>
          </a:stretch>
        </p:blipFill>
        <p:spPr>
          <a:xfrm>
            <a:off x="1052512" y="1784484"/>
            <a:ext cx="7038975" cy="3924300"/>
          </a:xfrm>
          <a:prstGeom prst="rect">
            <a:avLst/>
          </a:prstGeom>
        </p:spPr>
      </p:pic>
    </p:spTree>
    <p:extLst>
      <p:ext uri="{BB962C8B-B14F-4D97-AF65-F5344CB8AC3E}">
        <p14:creationId xmlns:p14="http://schemas.microsoft.com/office/powerpoint/2010/main" val="3424285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9D60A3B-B833-3604-26AB-E709D35BFE5A}"/>
              </a:ext>
            </a:extLst>
          </p:cNvPr>
          <p:cNvSpPr>
            <a:spLocks noGrp="1"/>
          </p:cNvSpPr>
          <p:nvPr>
            <p:ph type="title"/>
          </p:nvPr>
        </p:nvSpPr>
        <p:spPr/>
        <p:txBody>
          <a:bodyPr/>
          <a:lstStyle/>
          <a:p>
            <a:r>
              <a:rPr lang="ru-RU" b="0" i="0" dirty="0">
                <a:solidFill>
                  <a:srgbClr val="333333"/>
                </a:solidFill>
                <a:effectLst/>
                <a:latin typeface="Fira Sans" panose="020B0503050000020004" pitchFamily="34" charset="0"/>
              </a:rPr>
              <a:t>Мышление в терминах Big O</a:t>
            </a:r>
            <a:endParaRPr lang="ru-RU" dirty="0"/>
          </a:p>
        </p:txBody>
      </p:sp>
      <p:sp>
        <p:nvSpPr>
          <p:cNvPr id="3" name="TextBox 2">
            <a:extLst>
              <a:ext uri="{FF2B5EF4-FFF2-40B4-BE49-F238E27FC236}">
                <a16:creationId xmlns:a16="http://schemas.microsoft.com/office/drawing/2014/main" id="{2F434D91-67C3-ABF0-445E-15D862245B33}"/>
              </a:ext>
            </a:extLst>
          </p:cNvPr>
          <p:cNvSpPr txBox="1"/>
          <p:nvPr/>
        </p:nvSpPr>
        <p:spPr>
          <a:xfrm>
            <a:off x="760396" y="1905802"/>
            <a:ext cx="7642459" cy="2542363"/>
          </a:xfrm>
          <a:prstGeom prst="rect">
            <a:avLst/>
          </a:prstGeom>
          <a:noFill/>
        </p:spPr>
        <p:txBody>
          <a:bodyPr wrap="square" rtlCol="0">
            <a:spAutoFit/>
          </a:bodyPr>
          <a:lstStyle/>
          <a:p>
            <a:pPr marL="361950" indent="-361950" algn="l">
              <a:lnSpc>
                <a:spcPct val="150000"/>
              </a:lnSpc>
              <a:buFont typeface="Arial" panose="020B0604020202020204" pitchFamily="34" charset="0"/>
              <a:buChar char="•"/>
            </a:pPr>
            <a:r>
              <a:rPr lang="ru-RU" b="0" i="0" dirty="0">
                <a:solidFill>
                  <a:srgbClr val="333333"/>
                </a:solidFill>
                <a:effectLst/>
                <a:latin typeface="-apple-system"/>
              </a:rPr>
              <a:t>Получение элемента коллекции это O(1). Будь то получение по индексу в массиве, или по ключу в словаре в нотации Big O это будет O(1);</a:t>
            </a:r>
          </a:p>
          <a:p>
            <a:pPr marL="361950" indent="-361950" algn="l">
              <a:lnSpc>
                <a:spcPct val="150000"/>
              </a:lnSpc>
              <a:buFont typeface="Arial" panose="020B0604020202020204" pitchFamily="34" charset="0"/>
              <a:buChar char="•"/>
            </a:pPr>
            <a:r>
              <a:rPr lang="ru-RU" b="0" i="0" dirty="0">
                <a:solidFill>
                  <a:srgbClr val="333333"/>
                </a:solidFill>
                <a:effectLst/>
                <a:latin typeface="-apple-system"/>
              </a:rPr>
              <a:t>Перебор коллекции это O(n);</a:t>
            </a:r>
          </a:p>
          <a:p>
            <a:pPr marL="361950" indent="-361950" algn="l">
              <a:lnSpc>
                <a:spcPct val="150000"/>
              </a:lnSpc>
              <a:buFont typeface="Arial" panose="020B0604020202020204" pitchFamily="34" charset="0"/>
              <a:buChar char="•"/>
            </a:pPr>
            <a:r>
              <a:rPr lang="ru-RU" b="0" i="0" dirty="0">
                <a:solidFill>
                  <a:srgbClr val="333333"/>
                </a:solidFill>
                <a:effectLst/>
                <a:latin typeface="-apple-system"/>
              </a:rPr>
              <a:t>Вложенные циклы по той же коллекции это O(n^2);</a:t>
            </a:r>
          </a:p>
          <a:p>
            <a:pPr marL="361950" indent="-361950" algn="l">
              <a:lnSpc>
                <a:spcPct val="150000"/>
              </a:lnSpc>
              <a:buFont typeface="Arial" panose="020B0604020202020204" pitchFamily="34" charset="0"/>
              <a:buChar char="•"/>
            </a:pPr>
            <a:r>
              <a:rPr lang="ru-RU" b="0" i="0" dirty="0">
                <a:solidFill>
                  <a:srgbClr val="333333"/>
                </a:solidFill>
                <a:effectLst/>
                <a:latin typeface="-apple-system"/>
              </a:rPr>
              <a:t>Разделяй и властвуй (</a:t>
            </a:r>
            <a:r>
              <a:rPr lang="ru-RU" b="0" i="0" dirty="0" err="1">
                <a:solidFill>
                  <a:srgbClr val="333333"/>
                </a:solidFill>
                <a:effectLst/>
                <a:latin typeface="-apple-system"/>
              </a:rPr>
              <a:t>Divide</a:t>
            </a:r>
            <a:r>
              <a:rPr lang="ru-RU" b="0" i="0" dirty="0">
                <a:solidFill>
                  <a:srgbClr val="333333"/>
                </a:solidFill>
                <a:effectLst/>
                <a:latin typeface="-apple-system"/>
              </a:rPr>
              <a:t> and </a:t>
            </a:r>
            <a:r>
              <a:rPr lang="ru-RU" b="0" i="0" dirty="0" err="1">
                <a:solidFill>
                  <a:srgbClr val="333333"/>
                </a:solidFill>
                <a:effectLst/>
                <a:latin typeface="-apple-system"/>
              </a:rPr>
              <a:t>Conquer</a:t>
            </a:r>
            <a:r>
              <a:rPr lang="ru-RU" b="0" i="0" dirty="0">
                <a:solidFill>
                  <a:srgbClr val="333333"/>
                </a:solidFill>
                <a:effectLst/>
                <a:latin typeface="-apple-system"/>
              </a:rPr>
              <a:t>) всегда O(</a:t>
            </a:r>
            <a:r>
              <a:rPr lang="ru-RU" b="0" i="0" dirty="0" err="1">
                <a:solidFill>
                  <a:srgbClr val="333333"/>
                </a:solidFill>
                <a:effectLst/>
                <a:latin typeface="-apple-system"/>
              </a:rPr>
              <a:t>log</a:t>
            </a:r>
            <a:r>
              <a:rPr lang="ru-RU" b="0" i="0" dirty="0">
                <a:solidFill>
                  <a:srgbClr val="333333"/>
                </a:solidFill>
                <a:effectLst/>
                <a:latin typeface="-apple-system"/>
              </a:rPr>
              <a:t> n);</a:t>
            </a:r>
          </a:p>
          <a:p>
            <a:pPr marL="361950" indent="-361950" algn="l">
              <a:lnSpc>
                <a:spcPct val="150000"/>
              </a:lnSpc>
              <a:buFont typeface="Arial" panose="020B0604020202020204" pitchFamily="34" charset="0"/>
              <a:buChar char="•"/>
            </a:pPr>
            <a:r>
              <a:rPr lang="ru-RU" b="0" i="0" dirty="0">
                <a:solidFill>
                  <a:srgbClr val="333333"/>
                </a:solidFill>
                <a:effectLst/>
                <a:latin typeface="-apple-system"/>
              </a:rPr>
              <a:t>Итерации которые используют </a:t>
            </a:r>
            <a:r>
              <a:rPr lang="ru-RU" b="0" i="0" dirty="0" err="1">
                <a:solidFill>
                  <a:srgbClr val="333333"/>
                </a:solidFill>
                <a:effectLst/>
                <a:latin typeface="-apple-system"/>
              </a:rPr>
              <a:t>Divide</a:t>
            </a:r>
            <a:r>
              <a:rPr lang="ru-RU" b="0" i="0" dirty="0">
                <a:solidFill>
                  <a:srgbClr val="333333"/>
                </a:solidFill>
                <a:effectLst/>
                <a:latin typeface="-apple-system"/>
              </a:rPr>
              <a:t> and </a:t>
            </a:r>
            <a:r>
              <a:rPr lang="ru-RU" b="0" i="0" dirty="0" err="1">
                <a:solidFill>
                  <a:srgbClr val="333333"/>
                </a:solidFill>
                <a:effectLst/>
                <a:latin typeface="-apple-system"/>
              </a:rPr>
              <a:t>Conquer</a:t>
            </a:r>
            <a:r>
              <a:rPr lang="ru-RU" b="0" i="0" dirty="0">
                <a:solidFill>
                  <a:srgbClr val="333333"/>
                </a:solidFill>
                <a:effectLst/>
                <a:latin typeface="-apple-system"/>
              </a:rPr>
              <a:t> это O(n </a:t>
            </a:r>
            <a:r>
              <a:rPr lang="ru-RU" b="0" i="0" dirty="0" err="1">
                <a:solidFill>
                  <a:srgbClr val="333333"/>
                </a:solidFill>
                <a:effectLst/>
                <a:latin typeface="-apple-system"/>
              </a:rPr>
              <a:t>log</a:t>
            </a:r>
            <a:r>
              <a:rPr lang="ru-RU" b="0" i="0" dirty="0">
                <a:solidFill>
                  <a:srgbClr val="333333"/>
                </a:solidFill>
                <a:effectLst/>
                <a:latin typeface="-apple-system"/>
              </a:rPr>
              <a:t> n);</a:t>
            </a:r>
          </a:p>
        </p:txBody>
      </p:sp>
    </p:spTree>
    <p:extLst>
      <p:ext uri="{BB962C8B-B14F-4D97-AF65-F5344CB8AC3E}">
        <p14:creationId xmlns:p14="http://schemas.microsoft.com/office/powerpoint/2010/main" val="2798876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EE2C8191-28F8-A929-7AE9-90C416CB02A6}"/>
              </a:ext>
            </a:extLst>
          </p:cNvPr>
          <p:cNvPicPr>
            <a:picLocks noChangeAspect="1"/>
          </p:cNvPicPr>
          <p:nvPr/>
        </p:nvPicPr>
        <p:blipFill>
          <a:blip r:embed="rId2"/>
          <a:stretch>
            <a:fillRect/>
          </a:stretch>
        </p:blipFill>
        <p:spPr>
          <a:xfrm>
            <a:off x="911512" y="1522326"/>
            <a:ext cx="7749998" cy="4970548"/>
          </a:xfrm>
          <a:prstGeom prst="rect">
            <a:avLst/>
          </a:prstGeom>
        </p:spPr>
      </p:pic>
      <p:sp>
        <p:nvSpPr>
          <p:cNvPr id="2" name="Заголовок 1">
            <a:extLst>
              <a:ext uri="{FF2B5EF4-FFF2-40B4-BE49-F238E27FC236}">
                <a16:creationId xmlns:a16="http://schemas.microsoft.com/office/drawing/2014/main" id="{287474C8-608A-B788-5FCC-A9970E4FC6AC}"/>
              </a:ext>
            </a:extLst>
          </p:cNvPr>
          <p:cNvSpPr>
            <a:spLocks noGrp="1"/>
          </p:cNvSpPr>
          <p:nvPr>
            <p:ph type="title"/>
          </p:nvPr>
        </p:nvSpPr>
        <p:spPr/>
        <p:txBody>
          <a:bodyPr/>
          <a:lstStyle/>
          <a:p>
            <a:r>
              <a:rPr lang="ru-RU" dirty="0"/>
              <a:t>Нужная математика</a:t>
            </a:r>
          </a:p>
        </p:txBody>
      </p:sp>
    </p:spTree>
    <p:extLst>
      <p:ext uri="{BB962C8B-B14F-4D97-AF65-F5344CB8AC3E}">
        <p14:creationId xmlns:p14="http://schemas.microsoft.com/office/powerpoint/2010/main" val="33188975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EC362224-4889-B671-9DAD-4D60289BB5C9}"/>
              </a:ext>
            </a:extLst>
          </p:cNvPr>
          <p:cNvPicPr>
            <a:picLocks noChangeAspect="1"/>
          </p:cNvPicPr>
          <p:nvPr/>
        </p:nvPicPr>
        <p:blipFill>
          <a:blip r:embed="rId2"/>
          <a:stretch>
            <a:fillRect/>
          </a:stretch>
        </p:blipFill>
        <p:spPr>
          <a:xfrm>
            <a:off x="0" y="1478237"/>
            <a:ext cx="8350180" cy="5221917"/>
          </a:xfrm>
          <a:prstGeom prst="rect">
            <a:avLst/>
          </a:prstGeom>
        </p:spPr>
      </p:pic>
      <p:sp>
        <p:nvSpPr>
          <p:cNvPr id="2" name="Заголовок 1">
            <a:extLst>
              <a:ext uri="{FF2B5EF4-FFF2-40B4-BE49-F238E27FC236}">
                <a16:creationId xmlns:a16="http://schemas.microsoft.com/office/drawing/2014/main" id="{86094AE2-3499-9FDB-471D-F6F05504CEA0}"/>
              </a:ext>
            </a:extLst>
          </p:cNvPr>
          <p:cNvSpPr>
            <a:spLocks noGrp="1"/>
          </p:cNvSpPr>
          <p:nvPr>
            <p:ph type="title"/>
          </p:nvPr>
        </p:nvSpPr>
        <p:spPr/>
        <p:txBody>
          <a:bodyPr/>
          <a:lstStyle/>
          <a:p>
            <a:r>
              <a:rPr lang="ru-RU" dirty="0"/>
              <a:t>Нужная математика</a:t>
            </a:r>
          </a:p>
        </p:txBody>
      </p:sp>
    </p:spTree>
    <p:extLst>
      <p:ext uri="{BB962C8B-B14F-4D97-AF65-F5344CB8AC3E}">
        <p14:creationId xmlns:p14="http://schemas.microsoft.com/office/powerpoint/2010/main" val="976259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E8F0245D-EF28-F369-4761-E548C7EFB74B}"/>
              </a:ext>
            </a:extLst>
          </p:cNvPr>
          <p:cNvPicPr>
            <a:picLocks noChangeAspect="1"/>
          </p:cNvPicPr>
          <p:nvPr/>
        </p:nvPicPr>
        <p:blipFill>
          <a:blip r:embed="rId2"/>
          <a:stretch>
            <a:fillRect/>
          </a:stretch>
        </p:blipFill>
        <p:spPr>
          <a:xfrm>
            <a:off x="0" y="662785"/>
            <a:ext cx="9144000" cy="5532430"/>
          </a:xfrm>
          <a:prstGeom prst="rect">
            <a:avLst/>
          </a:prstGeom>
        </p:spPr>
      </p:pic>
      <p:sp>
        <p:nvSpPr>
          <p:cNvPr id="2" name="Заголовок 1">
            <a:extLst>
              <a:ext uri="{FF2B5EF4-FFF2-40B4-BE49-F238E27FC236}">
                <a16:creationId xmlns:a16="http://schemas.microsoft.com/office/drawing/2014/main" id="{C8F65C46-8EF8-CACD-E6AB-678D3FFAF954}"/>
              </a:ext>
            </a:extLst>
          </p:cNvPr>
          <p:cNvSpPr>
            <a:spLocks noGrp="1"/>
          </p:cNvSpPr>
          <p:nvPr>
            <p:ph type="title"/>
          </p:nvPr>
        </p:nvSpPr>
        <p:spPr/>
        <p:txBody>
          <a:bodyPr/>
          <a:lstStyle/>
          <a:p>
            <a:r>
              <a:rPr lang="ru-RU" dirty="0"/>
              <a:t>Нужная математика</a:t>
            </a:r>
          </a:p>
        </p:txBody>
      </p:sp>
    </p:spTree>
    <p:extLst>
      <p:ext uri="{BB962C8B-B14F-4D97-AF65-F5344CB8AC3E}">
        <p14:creationId xmlns:p14="http://schemas.microsoft.com/office/powerpoint/2010/main" val="3096488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7F11881-E170-ECF8-9917-80634EE341A1}"/>
              </a:ext>
            </a:extLst>
          </p:cNvPr>
          <p:cNvSpPr>
            <a:spLocks noGrp="1"/>
          </p:cNvSpPr>
          <p:nvPr>
            <p:ph type="title"/>
          </p:nvPr>
        </p:nvSpPr>
        <p:spPr/>
        <p:txBody>
          <a:bodyPr/>
          <a:lstStyle/>
          <a:p>
            <a:r>
              <a:rPr lang="ru-RU" dirty="0"/>
              <a:t>Задача 1</a:t>
            </a:r>
          </a:p>
        </p:txBody>
      </p:sp>
      <p:sp>
        <p:nvSpPr>
          <p:cNvPr id="3" name="TextBox 2">
            <a:extLst>
              <a:ext uri="{FF2B5EF4-FFF2-40B4-BE49-F238E27FC236}">
                <a16:creationId xmlns:a16="http://schemas.microsoft.com/office/drawing/2014/main" id="{F8A07302-412B-6E8B-4FAB-B9701104C517}"/>
              </a:ext>
            </a:extLst>
          </p:cNvPr>
          <p:cNvSpPr txBox="1"/>
          <p:nvPr/>
        </p:nvSpPr>
        <p:spPr>
          <a:xfrm>
            <a:off x="592853" y="2090057"/>
            <a:ext cx="7887956" cy="2308324"/>
          </a:xfrm>
          <a:prstGeom prst="rect">
            <a:avLst/>
          </a:prstGeom>
          <a:noFill/>
        </p:spPr>
        <p:txBody>
          <a:bodyPr wrap="square" rtlCol="0">
            <a:spAutoFit/>
          </a:bodyPr>
          <a:lstStyle/>
          <a:p>
            <a:pPr algn="just"/>
            <a:r>
              <a:rPr lang="ru-RU" sz="2400" b="0" i="0" u="none" strike="noStrike" baseline="0" dirty="0">
                <a:solidFill>
                  <a:srgbClr val="252D33"/>
                </a:solidFill>
                <a:latin typeface="FiraCode-Regular"/>
              </a:rPr>
              <a:t>Чтобы зарегистрироваться на сайте надо ввести свои логин и пароль. Не может быть двух пользователей с одинаковыми логинами. Поэтому сервер должен</a:t>
            </a:r>
            <a:r>
              <a:rPr lang="ru-RU" sz="2400" dirty="0">
                <a:solidFill>
                  <a:srgbClr val="252D33"/>
                </a:solidFill>
                <a:latin typeface="FiraCode-Regular"/>
              </a:rPr>
              <a:t> </a:t>
            </a:r>
            <a:r>
              <a:rPr lang="ru-RU" sz="2400" b="0" i="0" u="none" strike="noStrike" baseline="0" dirty="0">
                <a:solidFill>
                  <a:srgbClr val="252D33"/>
                </a:solidFill>
                <a:latin typeface="FiraCode-Regular"/>
              </a:rPr>
              <a:t>убедиться, что имя пользователя уникально. Напишите программу, которая проверяет нового пользователя в списке зарегистрированных.</a:t>
            </a:r>
            <a:endParaRPr lang="ru-RU" sz="2400" dirty="0"/>
          </a:p>
        </p:txBody>
      </p:sp>
    </p:spTree>
    <p:extLst>
      <p:ext uri="{BB962C8B-B14F-4D97-AF65-F5344CB8AC3E}">
        <p14:creationId xmlns:p14="http://schemas.microsoft.com/office/powerpoint/2010/main" val="313762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6E82671-E28C-2D77-63CD-55161CE2BB1D}"/>
              </a:ext>
            </a:extLst>
          </p:cNvPr>
          <p:cNvSpPr>
            <a:spLocks noGrp="1"/>
          </p:cNvSpPr>
          <p:nvPr>
            <p:ph type="title"/>
          </p:nvPr>
        </p:nvSpPr>
        <p:spPr/>
        <p:txBody>
          <a:bodyPr/>
          <a:lstStyle/>
          <a:p>
            <a:endParaRPr lang="ru-RU"/>
          </a:p>
        </p:txBody>
      </p:sp>
      <p:pic>
        <p:nvPicPr>
          <p:cNvPr id="4" name="Рисунок 3">
            <a:extLst>
              <a:ext uri="{FF2B5EF4-FFF2-40B4-BE49-F238E27FC236}">
                <a16:creationId xmlns:a16="http://schemas.microsoft.com/office/drawing/2014/main" id="{45921A17-CA64-4E83-EDAF-1A03AD9E6568}"/>
              </a:ext>
            </a:extLst>
          </p:cNvPr>
          <p:cNvPicPr>
            <a:picLocks noChangeAspect="1"/>
          </p:cNvPicPr>
          <p:nvPr/>
        </p:nvPicPr>
        <p:blipFill>
          <a:blip r:embed="rId2"/>
          <a:stretch>
            <a:fillRect/>
          </a:stretch>
        </p:blipFill>
        <p:spPr>
          <a:xfrm>
            <a:off x="467248" y="1790000"/>
            <a:ext cx="8209503" cy="4560835"/>
          </a:xfrm>
          <a:prstGeom prst="rect">
            <a:avLst/>
          </a:prstGeom>
        </p:spPr>
      </p:pic>
    </p:spTree>
    <p:extLst>
      <p:ext uri="{BB962C8B-B14F-4D97-AF65-F5344CB8AC3E}">
        <p14:creationId xmlns:p14="http://schemas.microsoft.com/office/powerpoint/2010/main" val="2043598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D7425538-0C32-9EF9-370B-D80009490145}"/>
              </a:ext>
            </a:extLst>
          </p:cNvPr>
          <p:cNvPicPr>
            <a:picLocks noChangeAspect="1"/>
          </p:cNvPicPr>
          <p:nvPr/>
        </p:nvPicPr>
        <p:blipFill>
          <a:blip r:embed="rId2"/>
          <a:stretch>
            <a:fillRect/>
          </a:stretch>
        </p:blipFill>
        <p:spPr>
          <a:xfrm>
            <a:off x="665240" y="1009540"/>
            <a:ext cx="7813520" cy="5297411"/>
          </a:xfrm>
          <a:prstGeom prst="rect">
            <a:avLst/>
          </a:prstGeom>
        </p:spPr>
      </p:pic>
      <p:sp>
        <p:nvSpPr>
          <p:cNvPr id="2" name="Заголовок 1">
            <a:extLst>
              <a:ext uri="{FF2B5EF4-FFF2-40B4-BE49-F238E27FC236}">
                <a16:creationId xmlns:a16="http://schemas.microsoft.com/office/drawing/2014/main" id="{0550D73B-0C59-C7BB-7CF4-5F1372F4AEED}"/>
              </a:ext>
            </a:extLst>
          </p:cNvPr>
          <p:cNvSpPr>
            <a:spLocks noGrp="1"/>
          </p:cNvSpPr>
          <p:nvPr>
            <p:ph type="title"/>
          </p:nvPr>
        </p:nvSpPr>
        <p:spPr>
          <a:xfrm>
            <a:off x="628650" y="417416"/>
            <a:ext cx="7886700" cy="592124"/>
          </a:xfrm>
        </p:spPr>
        <p:txBody>
          <a:bodyPr>
            <a:normAutofit fontScale="90000"/>
          </a:bodyPr>
          <a:lstStyle/>
          <a:p>
            <a:r>
              <a:rPr lang="ru-RU" dirty="0"/>
              <a:t>Алгоритмы (сортировки)</a:t>
            </a:r>
          </a:p>
        </p:txBody>
      </p:sp>
    </p:spTree>
    <p:extLst>
      <p:ext uri="{BB962C8B-B14F-4D97-AF65-F5344CB8AC3E}">
        <p14:creationId xmlns:p14="http://schemas.microsoft.com/office/powerpoint/2010/main" val="8021470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E06E16-226F-DB0E-8F5E-1A9015EC78FB}"/>
              </a:ext>
            </a:extLst>
          </p:cNvPr>
          <p:cNvSpPr>
            <a:spLocks noGrp="1"/>
          </p:cNvSpPr>
          <p:nvPr>
            <p:ph type="title"/>
          </p:nvPr>
        </p:nvSpPr>
        <p:spPr/>
        <p:txBody>
          <a:bodyPr/>
          <a:lstStyle/>
          <a:p>
            <a:endParaRPr lang="ru-RU"/>
          </a:p>
        </p:txBody>
      </p:sp>
      <p:pic>
        <p:nvPicPr>
          <p:cNvPr id="4" name="Рисунок 3">
            <a:extLst>
              <a:ext uri="{FF2B5EF4-FFF2-40B4-BE49-F238E27FC236}">
                <a16:creationId xmlns:a16="http://schemas.microsoft.com/office/drawing/2014/main" id="{C50F4A3F-2F1F-BCAC-CF1A-B7B271B7E94A}"/>
              </a:ext>
            </a:extLst>
          </p:cNvPr>
          <p:cNvPicPr>
            <a:picLocks noChangeAspect="1"/>
          </p:cNvPicPr>
          <p:nvPr/>
        </p:nvPicPr>
        <p:blipFill>
          <a:blip r:embed="rId2"/>
          <a:stretch>
            <a:fillRect/>
          </a:stretch>
        </p:blipFill>
        <p:spPr>
          <a:xfrm>
            <a:off x="265997" y="0"/>
            <a:ext cx="8612005" cy="6858000"/>
          </a:xfrm>
          <a:prstGeom prst="rect">
            <a:avLst/>
          </a:prstGeom>
        </p:spPr>
      </p:pic>
    </p:spTree>
    <p:extLst>
      <p:ext uri="{BB962C8B-B14F-4D97-AF65-F5344CB8AC3E}">
        <p14:creationId xmlns:p14="http://schemas.microsoft.com/office/powerpoint/2010/main" val="19711386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A33E399-8F2B-79CD-1934-76C2C2694BBC}"/>
              </a:ext>
            </a:extLst>
          </p:cNvPr>
          <p:cNvSpPr txBox="1"/>
          <p:nvPr/>
        </p:nvSpPr>
        <p:spPr>
          <a:xfrm>
            <a:off x="160774" y="422031"/>
            <a:ext cx="7616651" cy="2062103"/>
          </a:xfrm>
          <a:prstGeom prst="rect">
            <a:avLst/>
          </a:prstGeom>
          <a:noFill/>
        </p:spPr>
        <p:txBody>
          <a:bodyPr wrap="square" rtlCol="0">
            <a:spAutoFit/>
          </a:bodyPr>
          <a:lstStyle/>
          <a:p>
            <a:r>
              <a:rPr lang="ru-RU" sz="3200" b="0" i="0" u="none" strike="noStrike" baseline="0" dirty="0">
                <a:solidFill>
                  <a:srgbClr val="252D33"/>
                </a:solidFill>
                <a:latin typeface="FiraCode-Regular"/>
              </a:rPr>
              <a:t>В общем случае можно возвращать позицию элемента, а не просто True или </a:t>
            </a:r>
            <a:r>
              <a:rPr lang="ru-RU" sz="3200" b="0" i="0" u="none" strike="noStrike" baseline="0" dirty="0" err="1">
                <a:solidFill>
                  <a:srgbClr val="252D33"/>
                </a:solidFill>
                <a:latin typeface="FiraCode-Regular"/>
              </a:rPr>
              <a:t>False</a:t>
            </a:r>
            <a:r>
              <a:rPr lang="ru-RU" sz="3200" b="0" i="0" u="none" strike="noStrike" baseline="0" dirty="0">
                <a:solidFill>
                  <a:srgbClr val="252D33"/>
                </a:solidFill>
                <a:latin typeface="FiraCode-Regular"/>
              </a:rPr>
              <a:t>. Для этого надо немного изменить код!</a:t>
            </a:r>
            <a:endParaRPr lang="ru-RU" sz="3200" dirty="0"/>
          </a:p>
        </p:txBody>
      </p:sp>
    </p:spTree>
    <p:extLst>
      <p:ext uri="{BB962C8B-B14F-4D97-AF65-F5344CB8AC3E}">
        <p14:creationId xmlns:p14="http://schemas.microsoft.com/office/powerpoint/2010/main" val="129311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379E8C6E-F6A3-88FB-9500-DC49CE3F513E}"/>
              </a:ext>
            </a:extLst>
          </p:cNvPr>
          <p:cNvPicPr>
            <a:picLocks noChangeAspect="1"/>
          </p:cNvPicPr>
          <p:nvPr/>
        </p:nvPicPr>
        <p:blipFill>
          <a:blip r:embed="rId2"/>
          <a:stretch>
            <a:fillRect/>
          </a:stretch>
        </p:blipFill>
        <p:spPr>
          <a:xfrm>
            <a:off x="822447" y="1639620"/>
            <a:ext cx="7499106" cy="4548908"/>
          </a:xfrm>
          <a:prstGeom prst="rect">
            <a:avLst/>
          </a:prstGeom>
        </p:spPr>
      </p:pic>
      <p:sp>
        <p:nvSpPr>
          <p:cNvPr id="2" name="Заголовок 1">
            <a:extLst>
              <a:ext uri="{FF2B5EF4-FFF2-40B4-BE49-F238E27FC236}">
                <a16:creationId xmlns:a16="http://schemas.microsoft.com/office/drawing/2014/main" id="{CD28791A-ED13-9291-86A5-0ABAFDAAE800}"/>
              </a:ext>
            </a:extLst>
          </p:cNvPr>
          <p:cNvSpPr>
            <a:spLocks noGrp="1"/>
          </p:cNvSpPr>
          <p:nvPr>
            <p:ph type="title"/>
          </p:nvPr>
        </p:nvSpPr>
        <p:spPr>
          <a:xfrm>
            <a:off x="628650" y="365127"/>
            <a:ext cx="7886700" cy="669854"/>
          </a:xfrm>
        </p:spPr>
        <p:txBody>
          <a:bodyPr>
            <a:normAutofit fontScale="90000"/>
          </a:bodyPr>
          <a:lstStyle/>
          <a:p>
            <a:r>
              <a:rPr lang="ru-RU" dirty="0"/>
              <a:t>Сравнение алгоритмов</a:t>
            </a:r>
          </a:p>
        </p:txBody>
      </p:sp>
    </p:spTree>
    <p:extLst>
      <p:ext uri="{BB962C8B-B14F-4D97-AF65-F5344CB8AC3E}">
        <p14:creationId xmlns:p14="http://schemas.microsoft.com/office/powerpoint/2010/main" val="12736333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CBD0959-9FD5-F023-6E5F-29F008B10C48}"/>
              </a:ext>
            </a:extLst>
          </p:cNvPr>
          <p:cNvSpPr>
            <a:spLocks noGrp="1"/>
          </p:cNvSpPr>
          <p:nvPr>
            <p:ph type="title"/>
          </p:nvPr>
        </p:nvSpPr>
        <p:spPr/>
        <p:txBody>
          <a:bodyPr/>
          <a:lstStyle/>
          <a:p>
            <a:r>
              <a:rPr lang="ru-RU" dirty="0"/>
              <a:t>Асимптотическая сложность</a:t>
            </a:r>
          </a:p>
        </p:txBody>
      </p:sp>
      <p:pic>
        <p:nvPicPr>
          <p:cNvPr id="4" name="Рисунок 3">
            <a:extLst>
              <a:ext uri="{FF2B5EF4-FFF2-40B4-BE49-F238E27FC236}">
                <a16:creationId xmlns:a16="http://schemas.microsoft.com/office/drawing/2014/main" id="{02069632-2962-A149-BFCB-1E87D680EB36}"/>
              </a:ext>
            </a:extLst>
          </p:cNvPr>
          <p:cNvPicPr>
            <a:picLocks noChangeAspect="1"/>
          </p:cNvPicPr>
          <p:nvPr/>
        </p:nvPicPr>
        <p:blipFill>
          <a:blip r:embed="rId2"/>
          <a:stretch>
            <a:fillRect/>
          </a:stretch>
        </p:blipFill>
        <p:spPr>
          <a:xfrm>
            <a:off x="1880429" y="1690689"/>
            <a:ext cx="5383142" cy="4897838"/>
          </a:xfrm>
          <a:prstGeom prst="rect">
            <a:avLst/>
          </a:prstGeom>
        </p:spPr>
      </p:pic>
    </p:spTree>
    <p:extLst>
      <p:ext uri="{BB962C8B-B14F-4D97-AF65-F5344CB8AC3E}">
        <p14:creationId xmlns:p14="http://schemas.microsoft.com/office/powerpoint/2010/main" val="3873749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0844240-152D-1C1C-52CB-F99514F5C675}"/>
              </a:ext>
            </a:extLst>
          </p:cNvPr>
          <p:cNvSpPr>
            <a:spLocks noGrp="1"/>
          </p:cNvSpPr>
          <p:nvPr>
            <p:ph type="title"/>
          </p:nvPr>
        </p:nvSpPr>
        <p:spPr/>
        <p:txBody>
          <a:bodyPr/>
          <a:lstStyle/>
          <a:p>
            <a:r>
              <a:rPr lang="ru-RU" dirty="0"/>
              <a:t>Амортизационная стоимость</a:t>
            </a:r>
          </a:p>
        </p:txBody>
      </p:sp>
      <p:pic>
        <p:nvPicPr>
          <p:cNvPr id="4" name="Рисунок 3">
            <a:extLst>
              <a:ext uri="{FF2B5EF4-FFF2-40B4-BE49-F238E27FC236}">
                <a16:creationId xmlns:a16="http://schemas.microsoft.com/office/drawing/2014/main" id="{4A1BAFB6-FB92-5D5A-CADC-0C57FE87E277}"/>
              </a:ext>
            </a:extLst>
          </p:cNvPr>
          <p:cNvPicPr>
            <a:picLocks noChangeAspect="1"/>
          </p:cNvPicPr>
          <p:nvPr/>
        </p:nvPicPr>
        <p:blipFill>
          <a:blip r:embed="rId2"/>
          <a:stretch>
            <a:fillRect/>
          </a:stretch>
        </p:blipFill>
        <p:spPr>
          <a:xfrm>
            <a:off x="817711" y="1596521"/>
            <a:ext cx="7508578" cy="4666585"/>
          </a:xfrm>
          <a:prstGeom prst="rect">
            <a:avLst/>
          </a:prstGeom>
        </p:spPr>
      </p:pic>
    </p:spTree>
    <p:extLst>
      <p:ext uri="{BB962C8B-B14F-4D97-AF65-F5344CB8AC3E}">
        <p14:creationId xmlns:p14="http://schemas.microsoft.com/office/powerpoint/2010/main" val="27411590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AA49E0D-EB1E-A210-63AE-7183AF833065}"/>
              </a:ext>
            </a:extLst>
          </p:cNvPr>
          <p:cNvSpPr>
            <a:spLocks noGrp="1"/>
          </p:cNvSpPr>
          <p:nvPr>
            <p:ph type="title"/>
          </p:nvPr>
        </p:nvSpPr>
        <p:spPr/>
        <p:txBody>
          <a:bodyPr/>
          <a:lstStyle/>
          <a:p>
            <a:endParaRPr lang="ru-RU"/>
          </a:p>
        </p:txBody>
      </p:sp>
      <p:pic>
        <p:nvPicPr>
          <p:cNvPr id="4" name="Рисунок 3">
            <a:extLst>
              <a:ext uri="{FF2B5EF4-FFF2-40B4-BE49-F238E27FC236}">
                <a16:creationId xmlns:a16="http://schemas.microsoft.com/office/drawing/2014/main" id="{49DCE699-16FF-12D3-4228-EE4B9815AC74}"/>
              </a:ext>
            </a:extLst>
          </p:cNvPr>
          <p:cNvPicPr>
            <a:picLocks noChangeAspect="1"/>
          </p:cNvPicPr>
          <p:nvPr/>
        </p:nvPicPr>
        <p:blipFill>
          <a:blip r:embed="rId2"/>
          <a:stretch>
            <a:fillRect/>
          </a:stretch>
        </p:blipFill>
        <p:spPr>
          <a:xfrm>
            <a:off x="592532" y="431644"/>
            <a:ext cx="7958935" cy="5994711"/>
          </a:xfrm>
          <a:prstGeom prst="rect">
            <a:avLst/>
          </a:prstGeom>
        </p:spPr>
      </p:pic>
    </p:spTree>
    <p:extLst>
      <p:ext uri="{BB962C8B-B14F-4D97-AF65-F5344CB8AC3E}">
        <p14:creationId xmlns:p14="http://schemas.microsoft.com/office/powerpoint/2010/main" val="42032578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E398A2D-982C-0E81-19B5-CAC0770ADD1A}"/>
              </a:ext>
            </a:extLst>
          </p:cNvPr>
          <p:cNvSpPr>
            <a:spLocks noGrp="1"/>
          </p:cNvSpPr>
          <p:nvPr>
            <p:ph type="title"/>
          </p:nvPr>
        </p:nvSpPr>
        <p:spPr/>
        <p:txBody>
          <a:bodyPr/>
          <a:lstStyle/>
          <a:p>
            <a:endParaRPr lang="ru-RU"/>
          </a:p>
        </p:txBody>
      </p:sp>
      <p:pic>
        <p:nvPicPr>
          <p:cNvPr id="4" name="Рисунок 3">
            <a:extLst>
              <a:ext uri="{FF2B5EF4-FFF2-40B4-BE49-F238E27FC236}">
                <a16:creationId xmlns:a16="http://schemas.microsoft.com/office/drawing/2014/main" id="{89FCB260-8DF7-A5C1-BF5C-19BD73910490}"/>
              </a:ext>
            </a:extLst>
          </p:cNvPr>
          <p:cNvPicPr>
            <a:picLocks noChangeAspect="1"/>
          </p:cNvPicPr>
          <p:nvPr/>
        </p:nvPicPr>
        <p:blipFill>
          <a:blip r:embed="rId2"/>
          <a:stretch>
            <a:fillRect/>
          </a:stretch>
        </p:blipFill>
        <p:spPr>
          <a:xfrm>
            <a:off x="234762" y="189797"/>
            <a:ext cx="8674475" cy="6478405"/>
          </a:xfrm>
          <a:prstGeom prst="rect">
            <a:avLst/>
          </a:prstGeom>
        </p:spPr>
      </p:pic>
    </p:spTree>
    <p:extLst>
      <p:ext uri="{BB962C8B-B14F-4D97-AF65-F5344CB8AC3E}">
        <p14:creationId xmlns:p14="http://schemas.microsoft.com/office/powerpoint/2010/main" val="3888865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EF37883-0307-9633-D0EB-F4427FE00EBF}"/>
              </a:ext>
            </a:extLst>
          </p:cNvPr>
          <p:cNvSpPr>
            <a:spLocks noGrp="1"/>
          </p:cNvSpPr>
          <p:nvPr>
            <p:ph type="title"/>
          </p:nvPr>
        </p:nvSpPr>
        <p:spPr/>
        <p:txBody>
          <a:bodyPr/>
          <a:lstStyle/>
          <a:p>
            <a:r>
              <a:rPr lang="ru-RU" dirty="0"/>
              <a:t>Задача 2</a:t>
            </a:r>
          </a:p>
        </p:txBody>
      </p:sp>
      <p:sp>
        <p:nvSpPr>
          <p:cNvPr id="3" name="TextBox 2">
            <a:extLst>
              <a:ext uri="{FF2B5EF4-FFF2-40B4-BE49-F238E27FC236}">
                <a16:creationId xmlns:a16="http://schemas.microsoft.com/office/drawing/2014/main" id="{19F498DA-DB22-7553-D235-9A3B066F4A28}"/>
              </a:ext>
            </a:extLst>
          </p:cNvPr>
          <p:cNvSpPr txBox="1"/>
          <p:nvPr/>
        </p:nvSpPr>
        <p:spPr>
          <a:xfrm>
            <a:off x="803868" y="1690689"/>
            <a:ext cx="7536264" cy="1200329"/>
          </a:xfrm>
          <a:prstGeom prst="rect">
            <a:avLst/>
          </a:prstGeom>
          <a:noFill/>
        </p:spPr>
        <p:txBody>
          <a:bodyPr wrap="square" rtlCol="0">
            <a:spAutoFit/>
          </a:bodyPr>
          <a:lstStyle/>
          <a:p>
            <a:pPr algn="l"/>
            <a:r>
              <a:rPr lang="ru-RU" sz="2400" b="0" i="0" u="none" strike="noStrike" baseline="0" dirty="0">
                <a:solidFill>
                  <a:srgbClr val="252D33"/>
                </a:solidFill>
                <a:latin typeface="FiraCode-Regular"/>
              </a:rPr>
              <a:t>В системе регистрации был сбой и в списке идентификаторов</a:t>
            </a:r>
            <a:r>
              <a:rPr lang="ru-RU" sz="2400" dirty="0">
                <a:solidFill>
                  <a:srgbClr val="252D33"/>
                </a:solidFill>
                <a:latin typeface="FiraCode-Regular"/>
              </a:rPr>
              <a:t> </a:t>
            </a:r>
            <a:r>
              <a:rPr lang="ru-RU" sz="2400" b="0" i="0" u="none" strike="noStrike" baseline="0" dirty="0">
                <a:solidFill>
                  <a:srgbClr val="252D33"/>
                </a:solidFill>
                <a:latin typeface="FiraCode-Regular"/>
              </a:rPr>
              <a:t>пользователей есть повторяющиеся. Напишите программу, которая проверяет повторы.</a:t>
            </a:r>
            <a:endParaRPr lang="ru-RU" sz="2400" dirty="0"/>
          </a:p>
        </p:txBody>
      </p:sp>
    </p:spTree>
    <p:extLst>
      <p:ext uri="{BB962C8B-B14F-4D97-AF65-F5344CB8AC3E}">
        <p14:creationId xmlns:p14="http://schemas.microsoft.com/office/powerpoint/2010/main" val="5360682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5FDAAF23-86F8-3EE5-DF66-67C7B7871815}"/>
              </a:ext>
            </a:extLst>
          </p:cNvPr>
          <p:cNvPicPr>
            <a:picLocks noChangeAspect="1"/>
          </p:cNvPicPr>
          <p:nvPr/>
        </p:nvPicPr>
        <p:blipFill>
          <a:blip r:embed="rId2"/>
          <a:stretch>
            <a:fillRect/>
          </a:stretch>
        </p:blipFill>
        <p:spPr>
          <a:xfrm>
            <a:off x="91517" y="1467182"/>
            <a:ext cx="8960966" cy="3923635"/>
          </a:xfrm>
          <a:prstGeom prst="rect">
            <a:avLst/>
          </a:prstGeom>
        </p:spPr>
      </p:pic>
    </p:spTree>
    <p:extLst>
      <p:ext uri="{BB962C8B-B14F-4D97-AF65-F5344CB8AC3E}">
        <p14:creationId xmlns:p14="http://schemas.microsoft.com/office/powerpoint/2010/main" val="7201653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8108B00-FACA-ECB9-DFB4-C515138333BC}"/>
              </a:ext>
            </a:extLst>
          </p:cNvPr>
          <p:cNvSpPr>
            <a:spLocks noGrp="1"/>
          </p:cNvSpPr>
          <p:nvPr>
            <p:ph type="title"/>
          </p:nvPr>
        </p:nvSpPr>
        <p:spPr/>
        <p:txBody>
          <a:bodyPr>
            <a:normAutofit fontScale="90000"/>
          </a:bodyPr>
          <a:lstStyle/>
          <a:p>
            <a:r>
              <a:rPr lang="ru-RU" dirty="0"/>
              <a:t>Пример массива неупорядоченных целочисленных данных</a:t>
            </a:r>
          </a:p>
        </p:txBody>
      </p:sp>
      <p:pic>
        <p:nvPicPr>
          <p:cNvPr id="4" name="Рисунок 3">
            <a:extLst>
              <a:ext uri="{FF2B5EF4-FFF2-40B4-BE49-F238E27FC236}">
                <a16:creationId xmlns:a16="http://schemas.microsoft.com/office/drawing/2014/main" id="{D267337F-626E-4FB7-D078-71E901C79633}"/>
              </a:ext>
            </a:extLst>
          </p:cNvPr>
          <p:cNvPicPr>
            <a:picLocks noChangeAspect="1"/>
          </p:cNvPicPr>
          <p:nvPr/>
        </p:nvPicPr>
        <p:blipFill>
          <a:blip r:embed="rId3"/>
          <a:stretch>
            <a:fillRect/>
          </a:stretch>
        </p:blipFill>
        <p:spPr>
          <a:xfrm>
            <a:off x="415960" y="2154248"/>
            <a:ext cx="8312080" cy="2549504"/>
          </a:xfrm>
          <a:prstGeom prst="rect">
            <a:avLst/>
          </a:prstGeom>
        </p:spPr>
      </p:pic>
    </p:spTree>
    <p:extLst>
      <p:ext uri="{BB962C8B-B14F-4D97-AF65-F5344CB8AC3E}">
        <p14:creationId xmlns:p14="http://schemas.microsoft.com/office/powerpoint/2010/main" val="1181070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977BE26-90B6-841A-0989-6538E75531F8}"/>
              </a:ext>
            </a:extLst>
          </p:cNvPr>
          <p:cNvSpPr>
            <a:spLocks noGrp="1"/>
          </p:cNvSpPr>
          <p:nvPr>
            <p:ph type="title"/>
          </p:nvPr>
        </p:nvSpPr>
        <p:spPr>
          <a:xfrm>
            <a:off x="628650" y="365126"/>
            <a:ext cx="7886700" cy="802035"/>
          </a:xfrm>
        </p:spPr>
        <p:txBody>
          <a:bodyPr/>
          <a:lstStyle/>
          <a:p>
            <a:r>
              <a:rPr lang="ru-RU" dirty="0"/>
              <a:t>Алгоритмы (сортировки)</a:t>
            </a:r>
          </a:p>
        </p:txBody>
      </p:sp>
      <p:pic>
        <p:nvPicPr>
          <p:cNvPr id="4" name="Рисунок 3">
            <a:extLst>
              <a:ext uri="{FF2B5EF4-FFF2-40B4-BE49-F238E27FC236}">
                <a16:creationId xmlns:a16="http://schemas.microsoft.com/office/drawing/2014/main" id="{FEE1B690-34E6-EBB2-42FE-AF1821B79692}"/>
              </a:ext>
            </a:extLst>
          </p:cNvPr>
          <p:cNvPicPr>
            <a:picLocks noChangeAspect="1"/>
          </p:cNvPicPr>
          <p:nvPr/>
        </p:nvPicPr>
        <p:blipFill>
          <a:blip r:embed="rId2"/>
          <a:stretch>
            <a:fillRect/>
          </a:stretch>
        </p:blipFill>
        <p:spPr>
          <a:xfrm>
            <a:off x="0" y="1434674"/>
            <a:ext cx="9144000" cy="3988651"/>
          </a:xfrm>
          <a:prstGeom prst="rect">
            <a:avLst/>
          </a:prstGeom>
        </p:spPr>
      </p:pic>
    </p:spTree>
    <p:extLst>
      <p:ext uri="{BB962C8B-B14F-4D97-AF65-F5344CB8AC3E}">
        <p14:creationId xmlns:p14="http://schemas.microsoft.com/office/powerpoint/2010/main" val="17833617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534DD45-B8E5-E918-85F7-974E0BD947AE}"/>
              </a:ext>
            </a:extLst>
          </p:cNvPr>
          <p:cNvSpPr>
            <a:spLocks noGrp="1"/>
          </p:cNvSpPr>
          <p:nvPr>
            <p:ph type="title"/>
          </p:nvPr>
        </p:nvSpPr>
        <p:spPr/>
        <p:txBody>
          <a:bodyPr/>
          <a:lstStyle/>
          <a:p>
            <a:endParaRPr lang="ru-RU"/>
          </a:p>
        </p:txBody>
      </p:sp>
      <p:pic>
        <p:nvPicPr>
          <p:cNvPr id="4" name="Рисунок 3">
            <a:extLst>
              <a:ext uri="{FF2B5EF4-FFF2-40B4-BE49-F238E27FC236}">
                <a16:creationId xmlns:a16="http://schemas.microsoft.com/office/drawing/2014/main" id="{F4177A2B-21DD-5A7B-D9F5-5C2BA8ED142E}"/>
              </a:ext>
            </a:extLst>
          </p:cNvPr>
          <p:cNvPicPr>
            <a:picLocks noChangeAspect="1"/>
          </p:cNvPicPr>
          <p:nvPr/>
        </p:nvPicPr>
        <p:blipFill>
          <a:blip r:embed="rId3"/>
          <a:stretch>
            <a:fillRect/>
          </a:stretch>
        </p:blipFill>
        <p:spPr>
          <a:xfrm>
            <a:off x="396910" y="3075253"/>
            <a:ext cx="8350180" cy="1156178"/>
          </a:xfrm>
          <a:prstGeom prst="rect">
            <a:avLst/>
          </a:prstGeom>
        </p:spPr>
      </p:pic>
    </p:spTree>
    <p:extLst>
      <p:ext uri="{BB962C8B-B14F-4D97-AF65-F5344CB8AC3E}">
        <p14:creationId xmlns:p14="http://schemas.microsoft.com/office/powerpoint/2010/main" val="14237485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8C4C5040-8311-4B22-16D2-23FFA6C736D5}"/>
              </a:ext>
            </a:extLst>
          </p:cNvPr>
          <p:cNvPicPr>
            <a:picLocks noChangeAspect="1"/>
          </p:cNvPicPr>
          <p:nvPr/>
        </p:nvPicPr>
        <p:blipFill>
          <a:blip r:embed="rId3"/>
          <a:stretch>
            <a:fillRect/>
          </a:stretch>
        </p:blipFill>
        <p:spPr>
          <a:xfrm>
            <a:off x="1157287" y="390525"/>
            <a:ext cx="6829425" cy="6076950"/>
          </a:xfrm>
          <a:prstGeom prst="rect">
            <a:avLst/>
          </a:prstGeom>
        </p:spPr>
      </p:pic>
    </p:spTree>
    <p:extLst>
      <p:ext uri="{BB962C8B-B14F-4D97-AF65-F5344CB8AC3E}">
        <p14:creationId xmlns:p14="http://schemas.microsoft.com/office/powerpoint/2010/main" val="19074754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908CD526-4751-CAE0-7057-4D11C4664126}"/>
              </a:ext>
            </a:extLst>
          </p:cNvPr>
          <p:cNvPicPr>
            <a:picLocks noChangeAspect="1"/>
          </p:cNvPicPr>
          <p:nvPr/>
        </p:nvPicPr>
        <p:blipFill>
          <a:blip r:embed="rId3"/>
          <a:stretch>
            <a:fillRect/>
          </a:stretch>
        </p:blipFill>
        <p:spPr>
          <a:xfrm>
            <a:off x="314325" y="2555792"/>
            <a:ext cx="8515350" cy="1929019"/>
          </a:xfrm>
          <a:prstGeom prst="rect">
            <a:avLst/>
          </a:prstGeom>
        </p:spPr>
      </p:pic>
    </p:spTree>
    <p:extLst>
      <p:ext uri="{BB962C8B-B14F-4D97-AF65-F5344CB8AC3E}">
        <p14:creationId xmlns:p14="http://schemas.microsoft.com/office/powerpoint/2010/main" val="34570600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2D557B2-35E2-29A1-5590-4C326D1F02E3}"/>
              </a:ext>
            </a:extLst>
          </p:cNvPr>
          <p:cNvSpPr>
            <a:spLocks noGrp="1"/>
          </p:cNvSpPr>
          <p:nvPr>
            <p:ph type="title"/>
          </p:nvPr>
        </p:nvSpPr>
        <p:spPr/>
        <p:txBody>
          <a:bodyPr/>
          <a:lstStyle/>
          <a:p>
            <a:endParaRPr lang="ru-RU"/>
          </a:p>
        </p:txBody>
      </p:sp>
      <p:pic>
        <p:nvPicPr>
          <p:cNvPr id="4" name="Рисунок 3">
            <a:extLst>
              <a:ext uri="{FF2B5EF4-FFF2-40B4-BE49-F238E27FC236}">
                <a16:creationId xmlns:a16="http://schemas.microsoft.com/office/drawing/2014/main" id="{A824D304-D5B4-5977-E8CB-8C6137C9D62E}"/>
              </a:ext>
            </a:extLst>
          </p:cNvPr>
          <p:cNvPicPr>
            <a:picLocks noChangeAspect="1"/>
          </p:cNvPicPr>
          <p:nvPr/>
        </p:nvPicPr>
        <p:blipFill>
          <a:blip r:embed="rId3"/>
          <a:stretch>
            <a:fillRect/>
          </a:stretch>
        </p:blipFill>
        <p:spPr>
          <a:xfrm>
            <a:off x="628650" y="2105084"/>
            <a:ext cx="8249697" cy="3082468"/>
          </a:xfrm>
          <a:prstGeom prst="rect">
            <a:avLst/>
          </a:prstGeom>
        </p:spPr>
      </p:pic>
    </p:spTree>
    <p:extLst>
      <p:ext uri="{BB962C8B-B14F-4D97-AF65-F5344CB8AC3E}">
        <p14:creationId xmlns:p14="http://schemas.microsoft.com/office/powerpoint/2010/main" val="516352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BD1C0B9-A0C3-853E-5F13-F9D3944C1ED1}"/>
              </a:ext>
            </a:extLst>
          </p:cNvPr>
          <p:cNvSpPr>
            <a:spLocks noGrp="1"/>
          </p:cNvSpPr>
          <p:nvPr>
            <p:ph type="title"/>
          </p:nvPr>
        </p:nvSpPr>
        <p:spPr>
          <a:xfrm>
            <a:off x="628650" y="365127"/>
            <a:ext cx="7886700" cy="649758"/>
          </a:xfrm>
        </p:spPr>
        <p:txBody>
          <a:bodyPr>
            <a:normAutofit fontScale="90000"/>
          </a:bodyPr>
          <a:lstStyle/>
          <a:p>
            <a:r>
              <a:rPr lang="ru-RU" b="0" i="0" dirty="0">
                <a:solidFill>
                  <a:srgbClr val="333333"/>
                </a:solidFill>
                <a:effectLst/>
                <a:latin typeface="Fira Sans" panose="020B0503050000020004" pitchFamily="34" charset="0"/>
              </a:rPr>
              <a:t>Сортировка выбором</a:t>
            </a:r>
            <a:endParaRPr lang="ru-RU" dirty="0"/>
          </a:p>
        </p:txBody>
      </p:sp>
      <p:pic>
        <p:nvPicPr>
          <p:cNvPr id="4" name="Рисунок 3">
            <a:extLst>
              <a:ext uri="{FF2B5EF4-FFF2-40B4-BE49-F238E27FC236}">
                <a16:creationId xmlns:a16="http://schemas.microsoft.com/office/drawing/2014/main" id="{B94049EF-2E88-5744-28AD-651AD3DBC7CA}"/>
              </a:ext>
            </a:extLst>
          </p:cNvPr>
          <p:cNvPicPr>
            <a:picLocks noChangeAspect="1"/>
          </p:cNvPicPr>
          <p:nvPr/>
        </p:nvPicPr>
        <p:blipFill>
          <a:blip r:embed="rId3"/>
          <a:stretch>
            <a:fillRect/>
          </a:stretch>
        </p:blipFill>
        <p:spPr>
          <a:xfrm>
            <a:off x="740700" y="1014885"/>
            <a:ext cx="7662600" cy="5680027"/>
          </a:xfrm>
          <a:prstGeom prst="rect">
            <a:avLst/>
          </a:prstGeom>
        </p:spPr>
      </p:pic>
    </p:spTree>
    <p:extLst>
      <p:ext uri="{BB962C8B-B14F-4D97-AF65-F5344CB8AC3E}">
        <p14:creationId xmlns:p14="http://schemas.microsoft.com/office/powerpoint/2010/main" val="25067071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Рис. 3 — сортировка выбором">
            <a:extLst>
              <a:ext uri="{FF2B5EF4-FFF2-40B4-BE49-F238E27FC236}">
                <a16:creationId xmlns:a16="http://schemas.microsoft.com/office/drawing/2014/main" id="{508A191E-6102-9973-951A-10959A17B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740" y="1156476"/>
            <a:ext cx="7950520" cy="4545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95302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979A2EA-A758-64C1-E6F1-C5DFBF553DEF}"/>
              </a:ext>
            </a:extLst>
          </p:cNvPr>
          <p:cNvSpPr>
            <a:spLocks noGrp="1"/>
          </p:cNvSpPr>
          <p:nvPr>
            <p:ph type="title"/>
          </p:nvPr>
        </p:nvSpPr>
        <p:spPr/>
        <p:txBody>
          <a:bodyPr/>
          <a:lstStyle/>
          <a:p>
            <a:r>
              <a:rPr lang="ru-RU" b="0" i="0" dirty="0">
                <a:solidFill>
                  <a:srgbClr val="333333"/>
                </a:solidFill>
                <a:effectLst/>
                <a:latin typeface="Fira Sans" panose="020B0503050000020004" pitchFamily="34" charset="0"/>
              </a:rPr>
              <a:t>Сортировка пузырьком</a:t>
            </a:r>
            <a:endParaRPr lang="ru-RU" dirty="0"/>
          </a:p>
        </p:txBody>
      </p:sp>
      <p:pic>
        <p:nvPicPr>
          <p:cNvPr id="4" name="Рисунок 3">
            <a:extLst>
              <a:ext uri="{FF2B5EF4-FFF2-40B4-BE49-F238E27FC236}">
                <a16:creationId xmlns:a16="http://schemas.microsoft.com/office/drawing/2014/main" id="{511C1C58-CC52-CAF4-5D0E-6F56F3CFB7A4}"/>
              </a:ext>
            </a:extLst>
          </p:cNvPr>
          <p:cNvPicPr>
            <a:picLocks noChangeAspect="1"/>
          </p:cNvPicPr>
          <p:nvPr/>
        </p:nvPicPr>
        <p:blipFill>
          <a:blip r:embed="rId3"/>
          <a:stretch>
            <a:fillRect/>
          </a:stretch>
        </p:blipFill>
        <p:spPr>
          <a:xfrm>
            <a:off x="843852" y="1403995"/>
            <a:ext cx="7456296" cy="5300454"/>
          </a:xfrm>
          <a:prstGeom prst="rect">
            <a:avLst/>
          </a:prstGeom>
        </p:spPr>
      </p:pic>
    </p:spTree>
    <p:extLst>
      <p:ext uri="{BB962C8B-B14F-4D97-AF65-F5344CB8AC3E}">
        <p14:creationId xmlns:p14="http://schemas.microsoft.com/office/powerpoint/2010/main" val="22627802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C0B3027-9895-F2EA-864A-890CF409A401}"/>
              </a:ext>
            </a:extLst>
          </p:cNvPr>
          <p:cNvSpPr>
            <a:spLocks noGrp="1"/>
          </p:cNvSpPr>
          <p:nvPr>
            <p:ph type="title"/>
          </p:nvPr>
        </p:nvSpPr>
        <p:spPr/>
        <p:txBody>
          <a:bodyPr/>
          <a:lstStyle/>
          <a:p>
            <a:endParaRPr lang="ru-RU"/>
          </a:p>
        </p:txBody>
      </p:sp>
      <p:pic>
        <p:nvPicPr>
          <p:cNvPr id="2050" name="Picture 2" descr="Рис. 4 — Сортировка пузырьком">
            <a:extLst>
              <a:ext uri="{FF2B5EF4-FFF2-40B4-BE49-F238E27FC236}">
                <a16:creationId xmlns:a16="http://schemas.microsoft.com/office/drawing/2014/main" id="{5DDE1958-98BD-BB6F-D810-F34D684F53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604" y="1136118"/>
            <a:ext cx="8068791" cy="4585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07362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93E21C5-635B-713D-7336-3261E688A241}"/>
              </a:ext>
            </a:extLst>
          </p:cNvPr>
          <p:cNvSpPr>
            <a:spLocks noGrp="1"/>
          </p:cNvSpPr>
          <p:nvPr>
            <p:ph type="title"/>
          </p:nvPr>
        </p:nvSpPr>
        <p:spPr>
          <a:xfrm>
            <a:off x="628650" y="365127"/>
            <a:ext cx="7886700" cy="609564"/>
          </a:xfrm>
        </p:spPr>
        <p:txBody>
          <a:bodyPr>
            <a:normAutofit fontScale="90000"/>
          </a:bodyPr>
          <a:lstStyle/>
          <a:p>
            <a:r>
              <a:rPr lang="ru-RU" b="0" i="0" dirty="0">
                <a:solidFill>
                  <a:srgbClr val="333333"/>
                </a:solidFill>
                <a:effectLst/>
                <a:latin typeface="Fira Sans" panose="020B0503050000020004" pitchFamily="34" charset="0"/>
              </a:rPr>
              <a:t>Сортировка вставками</a:t>
            </a:r>
            <a:endParaRPr lang="ru-RU" dirty="0"/>
          </a:p>
        </p:txBody>
      </p:sp>
      <p:pic>
        <p:nvPicPr>
          <p:cNvPr id="4" name="Рисунок 3">
            <a:extLst>
              <a:ext uri="{FF2B5EF4-FFF2-40B4-BE49-F238E27FC236}">
                <a16:creationId xmlns:a16="http://schemas.microsoft.com/office/drawing/2014/main" id="{DA5A09AE-D3DA-3DA4-7BF3-6A96CD1925C8}"/>
              </a:ext>
            </a:extLst>
          </p:cNvPr>
          <p:cNvPicPr>
            <a:picLocks noChangeAspect="1"/>
          </p:cNvPicPr>
          <p:nvPr/>
        </p:nvPicPr>
        <p:blipFill>
          <a:blip r:embed="rId3"/>
          <a:stretch>
            <a:fillRect/>
          </a:stretch>
        </p:blipFill>
        <p:spPr>
          <a:xfrm>
            <a:off x="773722" y="974691"/>
            <a:ext cx="7596555" cy="5818813"/>
          </a:xfrm>
          <a:prstGeom prst="rect">
            <a:avLst/>
          </a:prstGeom>
        </p:spPr>
      </p:pic>
    </p:spTree>
    <p:extLst>
      <p:ext uri="{BB962C8B-B14F-4D97-AF65-F5344CB8AC3E}">
        <p14:creationId xmlns:p14="http://schemas.microsoft.com/office/powerpoint/2010/main" val="38818427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Рис. 5 — Сортировка вставками">
            <a:extLst>
              <a:ext uri="{FF2B5EF4-FFF2-40B4-BE49-F238E27FC236}">
                <a16:creationId xmlns:a16="http://schemas.microsoft.com/office/drawing/2014/main" id="{6D620454-0C9F-89DE-C32C-956929BFA4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812" y="1068160"/>
            <a:ext cx="8332375" cy="4721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0042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36133448-4CF9-643E-DF6E-1127D66AA0A7}"/>
              </a:ext>
            </a:extLst>
          </p:cNvPr>
          <p:cNvPicPr>
            <a:picLocks noChangeAspect="1"/>
          </p:cNvPicPr>
          <p:nvPr/>
        </p:nvPicPr>
        <p:blipFill>
          <a:blip r:embed="rId2"/>
          <a:stretch>
            <a:fillRect/>
          </a:stretch>
        </p:blipFill>
        <p:spPr>
          <a:xfrm>
            <a:off x="389886" y="1011334"/>
            <a:ext cx="8364227" cy="5481540"/>
          </a:xfrm>
          <a:prstGeom prst="rect">
            <a:avLst/>
          </a:prstGeom>
        </p:spPr>
      </p:pic>
      <p:sp>
        <p:nvSpPr>
          <p:cNvPr id="2" name="Заголовок 1">
            <a:extLst>
              <a:ext uri="{FF2B5EF4-FFF2-40B4-BE49-F238E27FC236}">
                <a16:creationId xmlns:a16="http://schemas.microsoft.com/office/drawing/2014/main" id="{9D215843-38AD-7973-6E8F-2221D6EF6F73}"/>
              </a:ext>
            </a:extLst>
          </p:cNvPr>
          <p:cNvSpPr>
            <a:spLocks noGrp="1"/>
          </p:cNvSpPr>
          <p:nvPr>
            <p:ph type="title"/>
          </p:nvPr>
        </p:nvSpPr>
        <p:spPr>
          <a:xfrm>
            <a:off x="628650" y="365126"/>
            <a:ext cx="7886700" cy="779733"/>
          </a:xfrm>
        </p:spPr>
        <p:txBody>
          <a:bodyPr/>
          <a:lstStyle/>
          <a:p>
            <a:r>
              <a:rPr lang="ru-RU" dirty="0"/>
              <a:t>Что читать?</a:t>
            </a:r>
          </a:p>
        </p:txBody>
      </p:sp>
    </p:spTree>
    <p:extLst>
      <p:ext uri="{BB962C8B-B14F-4D97-AF65-F5344CB8AC3E}">
        <p14:creationId xmlns:p14="http://schemas.microsoft.com/office/powerpoint/2010/main" val="28408298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6EA4251-DB4D-F73E-B903-CA6C91232F68}"/>
              </a:ext>
            </a:extLst>
          </p:cNvPr>
          <p:cNvSpPr>
            <a:spLocks noGrp="1"/>
          </p:cNvSpPr>
          <p:nvPr>
            <p:ph type="title"/>
          </p:nvPr>
        </p:nvSpPr>
        <p:spPr>
          <a:xfrm>
            <a:off x="628650" y="365126"/>
            <a:ext cx="7886700" cy="679903"/>
          </a:xfrm>
        </p:spPr>
        <p:txBody>
          <a:bodyPr>
            <a:normAutofit fontScale="90000"/>
          </a:bodyPr>
          <a:lstStyle/>
          <a:p>
            <a:r>
              <a:rPr lang="ru-RU" b="0" i="0" dirty="0">
                <a:solidFill>
                  <a:srgbClr val="333333"/>
                </a:solidFill>
                <a:effectLst/>
                <a:latin typeface="Fira Sans" panose="020B0503050000020004" pitchFamily="34" charset="0"/>
              </a:rPr>
              <a:t>Сортировка слиянием</a:t>
            </a:r>
            <a:endParaRPr lang="ru-RU" dirty="0"/>
          </a:p>
        </p:txBody>
      </p:sp>
      <p:pic>
        <p:nvPicPr>
          <p:cNvPr id="4" name="Рисунок 3">
            <a:extLst>
              <a:ext uri="{FF2B5EF4-FFF2-40B4-BE49-F238E27FC236}">
                <a16:creationId xmlns:a16="http://schemas.microsoft.com/office/drawing/2014/main" id="{0820DF4B-20CD-9784-101C-13F96B6EC3AC}"/>
              </a:ext>
            </a:extLst>
          </p:cNvPr>
          <p:cNvPicPr>
            <a:picLocks noChangeAspect="1"/>
          </p:cNvPicPr>
          <p:nvPr/>
        </p:nvPicPr>
        <p:blipFill>
          <a:blip r:embed="rId3"/>
          <a:stretch>
            <a:fillRect/>
          </a:stretch>
        </p:blipFill>
        <p:spPr>
          <a:xfrm>
            <a:off x="190500" y="1133475"/>
            <a:ext cx="8763000" cy="4591050"/>
          </a:xfrm>
          <a:prstGeom prst="rect">
            <a:avLst/>
          </a:prstGeom>
        </p:spPr>
      </p:pic>
    </p:spTree>
    <p:extLst>
      <p:ext uri="{BB962C8B-B14F-4D97-AF65-F5344CB8AC3E}">
        <p14:creationId xmlns:p14="http://schemas.microsoft.com/office/powerpoint/2010/main" val="33500461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4D776DE1-6DDC-5F82-095D-C72F80CB3924}"/>
              </a:ext>
            </a:extLst>
          </p:cNvPr>
          <p:cNvPicPr>
            <a:picLocks noChangeAspect="1"/>
          </p:cNvPicPr>
          <p:nvPr/>
        </p:nvPicPr>
        <p:blipFill>
          <a:blip r:embed="rId2"/>
          <a:stretch>
            <a:fillRect/>
          </a:stretch>
        </p:blipFill>
        <p:spPr>
          <a:xfrm>
            <a:off x="653756" y="0"/>
            <a:ext cx="7836488" cy="6858000"/>
          </a:xfrm>
          <a:prstGeom prst="rect">
            <a:avLst/>
          </a:prstGeom>
        </p:spPr>
      </p:pic>
    </p:spTree>
    <p:extLst>
      <p:ext uri="{BB962C8B-B14F-4D97-AF65-F5344CB8AC3E}">
        <p14:creationId xmlns:p14="http://schemas.microsoft.com/office/powerpoint/2010/main" val="9958655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5814C05-621F-1577-0858-6973C69B4292}"/>
              </a:ext>
            </a:extLst>
          </p:cNvPr>
          <p:cNvSpPr>
            <a:spLocks noGrp="1"/>
          </p:cNvSpPr>
          <p:nvPr>
            <p:ph type="title"/>
          </p:nvPr>
        </p:nvSpPr>
        <p:spPr/>
        <p:txBody>
          <a:bodyPr/>
          <a:lstStyle/>
          <a:p>
            <a:endParaRPr lang="ru-RU"/>
          </a:p>
        </p:txBody>
      </p:sp>
      <p:pic>
        <p:nvPicPr>
          <p:cNvPr id="4" name="Рисунок 3">
            <a:extLst>
              <a:ext uri="{FF2B5EF4-FFF2-40B4-BE49-F238E27FC236}">
                <a16:creationId xmlns:a16="http://schemas.microsoft.com/office/drawing/2014/main" id="{24E36EAA-BF58-D654-4695-2BA3C79B73F6}"/>
              </a:ext>
            </a:extLst>
          </p:cNvPr>
          <p:cNvPicPr>
            <a:picLocks noChangeAspect="1"/>
          </p:cNvPicPr>
          <p:nvPr/>
        </p:nvPicPr>
        <p:blipFill>
          <a:blip r:embed="rId2"/>
          <a:stretch>
            <a:fillRect/>
          </a:stretch>
        </p:blipFill>
        <p:spPr>
          <a:xfrm>
            <a:off x="176212" y="2871787"/>
            <a:ext cx="8791575" cy="1114425"/>
          </a:xfrm>
          <a:prstGeom prst="rect">
            <a:avLst/>
          </a:prstGeom>
        </p:spPr>
      </p:pic>
    </p:spTree>
    <p:extLst>
      <p:ext uri="{BB962C8B-B14F-4D97-AF65-F5344CB8AC3E}">
        <p14:creationId xmlns:p14="http://schemas.microsoft.com/office/powerpoint/2010/main" val="3285593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7F4B790-A687-5627-A63C-7F92379F0CDD}"/>
              </a:ext>
            </a:extLst>
          </p:cNvPr>
          <p:cNvSpPr>
            <a:spLocks noGrp="1"/>
          </p:cNvSpPr>
          <p:nvPr>
            <p:ph type="title"/>
          </p:nvPr>
        </p:nvSpPr>
        <p:spPr/>
        <p:txBody>
          <a:bodyPr/>
          <a:lstStyle/>
          <a:p>
            <a:endParaRPr lang="ru-RU"/>
          </a:p>
        </p:txBody>
      </p:sp>
      <p:pic>
        <p:nvPicPr>
          <p:cNvPr id="4098" name="Picture 2" descr="Рис. 6 — Сортировка слиянием">
            <a:extLst>
              <a:ext uri="{FF2B5EF4-FFF2-40B4-BE49-F238E27FC236}">
                <a16:creationId xmlns:a16="http://schemas.microsoft.com/office/drawing/2014/main" id="{64984B09-6197-04E5-97F5-1A0EA60DD4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1186098"/>
            <a:ext cx="7939476" cy="4485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76141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8D48BE2-3EC9-5C3C-FBD0-D49FAEB28E00}"/>
              </a:ext>
            </a:extLst>
          </p:cNvPr>
          <p:cNvSpPr>
            <a:spLocks noGrp="1"/>
          </p:cNvSpPr>
          <p:nvPr>
            <p:ph type="title"/>
          </p:nvPr>
        </p:nvSpPr>
        <p:spPr>
          <a:xfrm>
            <a:off x="628650" y="365126"/>
            <a:ext cx="7886700" cy="850725"/>
          </a:xfrm>
        </p:spPr>
        <p:txBody>
          <a:bodyPr/>
          <a:lstStyle/>
          <a:p>
            <a:r>
              <a:rPr lang="ru-RU" b="0" i="0" dirty="0">
                <a:solidFill>
                  <a:srgbClr val="333333"/>
                </a:solidFill>
                <a:effectLst/>
                <a:latin typeface="Fira Sans" panose="020B0503050000020004" pitchFamily="34" charset="0"/>
              </a:rPr>
              <a:t>Быстрая сортировка</a:t>
            </a:r>
            <a:endParaRPr lang="ru-RU" dirty="0"/>
          </a:p>
        </p:txBody>
      </p:sp>
      <p:pic>
        <p:nvPicPr>
          <p:cNvPr id="4" name="Рисунок 3">
            <a:extLst>
              <a:ext uri="{FF2B5EF4-FFF2-40B4-BE49-F238E27FC236}">
                <a16:creationId xmlns:a16="http://schemas.microsoft.com/office/drawing/2014/main" id="{19EDA62E-D27C-32ED-E344-828CA6D05B50}"/>
              </a:ext>
            </a:extLst>
          </p:cNvPr>
          <p:cNvPicPr>
            <a:picLocks noChangeAspect="1"/>
          </p:cNvPicPr>
          <p:nvPr/>
        </p:nvPicPr>
        <p:blipFill>
          <a:blip r:embed="rId3"/>
          <a:stretch>
            <a:fillRect/>
          </a:stretch>
        </p:blipFill>
        <p:spPr>
          <a:xfrm>
            <a:off x="247650" y="1285875"/>
            <a:ext cx="8648700" cy="4286250"/>
          </a:xfrm>
          <a:prstGeom prst="rect">
            <a:avLst/>
          </a:prstGeom>
        </p:spPr>
      </p:pic>
    </p:spTree>
    <p:extLst>
      <p:ext uri="{BB962C8B-B14F-4D97-AF65-F5344CB8AC3E}">
        <p14:creationId xmlns:p14="http://schemas.microsoft.com/office/powerpoint/2010/main" val="38056557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35349A6-15F4-065A-D3E9-9D2B8E3B0720}"/>
              </a:ext>
            </a:extLst>
          </p:cNvPr>
          <p:cNvSpPr>
            <a:spLocks noGrp="1"/>
          </p:cNvSpPr>
          <p:nvPr>
            <p:ph type="title"/>
          </p:nvPr>
        </p:nvSpPr>
        <p:spPr/>
        <p:txBody>
          <a:bodyPr/>
          <a:lstStyle/>
          <a:p>
            <a:endParaRPr lang="ru-RU"/>
          </a:p>
        </p:txBody>
      </p:sp>
      <p:pic>
        <p:nvPicPr>
          <p:cNvPr id="4" name="Рисунок 3">
            <a:extLst>
              <a:ext uri="{FF2B5EF4-FFF2-40B4-BE49-F238E27FC236}">
                <a16:creationId xmlns:a16="http://schemas.microsoft.com/office/drawing/2014/main" id="{03A0D11C-C4A2-B115-FE40-A50358692385}"/>
              </a:ext>
            </a:extLst>
          </p:cNvPr>
          <p:cNvPicPr>
            <a:picLocks noChangeAspect="1"/>
          </p:cNvPicPr>
          <p:nvPr/>
        </p:nvPicPr>
        <p:blipFill>
          <a:blip r:embed="rId3"/>
          <a:stretch>
            <a:fillRect/>
          </a:stretch>
        </p:blipFill>
        <p:spPr>
          <a:xfrm>
            <a:off x="727712" y="365126"/>
            <a:ext cx="7688575" cy="6274487"/>
          </a:xfrm>
          <a:prstGeom prst="rect">
            <a:avLst/>
          </a:prstGeom>
        </p:spPr>
      </p:pic>
    </p:spTree>
    <p:extLst>
      <p:ext uri="{BB962C8B-B14F-4D97-AF65-F5344CB8AC3E}">
        <p14:creationId xmlns:p14="http://schemas.microsoft.com/office/powerpoint/2010/main" val="39823142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2AA6FB6-3AF7-32AB-6D09-21A2BCE24518}"/>
              </a:ext>
            </a:extLst>
          </p:cNvPr>
          <p:cNvSpPr>
            <a:spLocks noGrp="1"/>
          </p:cNvSpPr>
          <p:nvPr>
            <p:ph type="title"/>
          </p:nvPr>
        </p:nvSpPr>
        <p:spPr/>
        <p:txBody>
          <a:bodyPr/>
          <a:lstStyle/>
          <a:p>
            <a:endParaRPr lang="ru-RU"/>
          </a:p>
        </p:txBody>
      </p:sp>
      <p:pic>
        <p:nvPicPr>
          <p:cNvPr id="5122" name="Picture 2" descr="Рис. 7 — Быстрая сортировка">
            <a:extLst>
              <a:ext uri="{FF2B5EF4-FFF2-40B4-BE49-F238E27FC236}">
                <a16:creationId xmlns:a16="http://schemas.microsoft.com/office/drawing/2014/main" id="{CDBD1A4A-7BD7-FBBC-501F-680D321285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1094246"/>
            <a:ext cx="8216143" cy="4669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0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032FE8B8-F76C-5209-7D9F-0D69F08D0873}"/>
              </a:ext>
            </a:extLst>
          </p:cNvPr>
          <p:cNvPicPr>
            <a:picLocks noChangeAspect="1"/>
          </p:cNvPicPr>
          <p:nvPr/>
        </p:nvPicPr>
        <p:blipFill>
          <a:blip r:embed="rId2"/>
          <a:stretch>
            <a:fillRect/>
          </a:stretch>
        </p:blipFill>
        <p:spPr>
          <a:xfrm>
            <a:off x="719660" y="1187693"/>
            <a:ext cx="7704679" cy="5133538"/>
          </a:xfrm>
          <a:prstGeom prst="rect">
            <a:avLst/>
          </a:prstGeom>
        </p:spPr>
      </p:pic>
      <p:sp>
        <p:nvSpPr>
          <p:cNvPr id="2" name="Заголовок 1">
            <a:extLst>
              <a:ext uri="{FF2B5EF4-FFF2-40B4-BE49-F238E27FC236}">
                <a16:creationId xmlns:a16="http://schemas.microsoft.com/office/drawing/2014/main" id="{323CC5A6-D72C-348C-5C50-4D61BEE1ED8D}"/>
              </a:ext>
            </a:extLst>
          </p:cNvPr>
          <p:cNvSpPr>
            <a:spLocks noGrp="1"/>
          </p:cNvSpPr>
          <p:nvPr>
            <p:ph type="title"/>
          </p:nvPr>
        </p:nvSpPr>
        <p:spPr>
          <a:xfrm>
            <a:off x="628650" y="365126"/>
            <a:ext cx="7886700" cy="616181"/>
          </a:xfrm>
        </p:spPr>
        <p:txBody>
          <a:bodyPr>
            <a:normAutofit fontScale="90000"/>
          </a:bodyPr>
          <a:lstStyle/>
          <a:p>
            <a:r>
              <a:rPr lang="ru-RU" dirty="0"/>
              <a:t>Что читать?</a:t>
            </a:r>
          </a:p>
        </p:txBody>
      </p:sp>
    </p:spTree>
    <p:extLst>
      <p:ext uri="{BB962C8B-B14F-4D97-AF65-F5344CB8AC3E}">
        <p14:creationId xmlns:p14="http://schemas.microsoft.com/office/powerpoint/2010/main" val="3378346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52B3E189-A458-BA16-01B7-D39DCB9043F5}"/>
              </a:ext>
            </a:extLst>
          </p:cNvPr>
          <p:cNvPicPr>
            <a:picLocks noChangeAspect="1"/>
          </p:cNvPicPr>
          <p:nvPr/>
        </p:nvPicPr>
        <p:blipFill>
          <a:blip r:embed="rId2"/>
          <a:stretch>
            <a:fillRect/>
          </a:stretch>
        </p:blipFill>
        <p:spPr>
          <a:xfrm>
            <a:off x="397727" y="1177229"/>
            <a:ext cx="8348546" cy="5315645"/>
          </a:xfrm>
          <a:prstGeom prst="rect">
            <a:avLst/>
          </a:prstGeom>
        </p:spPr>
      </p:pic>
      <p:sp>
        <p:nvSpPr>
          <p:cNvPr id="2" name="Заголовок 1">
            <a:extLst>
              <a:ext uri="{FF2B5EF4-FFF2-40B4-BE49-F238E27FC236}">
                <a16:creationId xmlns:a16="http://schemas.microsoft.com/office/drawing/2014/main" id="{5FA6854A-49A4-5321-16C4-92B8C8FE489F}"/>
              </a:ext>
            </a:extLst>
          </p:cNvPr>
          <p:cNvSpPr>
            <a:spLocks noGrp="1"/>
          </p:cNvSpPr>
          <p:nvPr>
            <p:ph type="title"/>
          </p:nvPr>
        </p:nvSpPr>
        <p:spPr/>
        <p:txBody>
          <a:bodyPr/>
          <a:lstStyle/>
          <a:p>
            <a:r>
              <a:rPr lang="ru-RU" dirty="0"/>
              <a:t>Нужная математика</a:t>
            </a:r>
          </a:p>
        </p:txBody>
      </p:sp>
    </p:spTree>
    <p:extLst>
      <p:ext uri="{BB962C8B-B14F-4D97-AF65-F5344CB8AC3E}">
        <p14:creationId xmlns:p14="http://schemas.microsoft.com/office/powerpoint/2010/main" val="3059518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A6AD81F7-589F-E13E-99CB-0E22972EA7A1}"/>
              </a:ext>
            </a:extLst>
          </p:cNvPr>
          <p:cNvPicPr>
            <a:picLocks noChangeAspect="1"/>
          </p:cNvPicPr>
          <p:nvPr/>
        </p:nvPicPr>
        <p:blipFill>
          <a:blip r:embed="rId2"/>
          <a:stretch>
            <a:fillRect/>
          </a:stretch>
        </p:blipFill>
        <p:spPr>
          <a:xfrm>
            <a:off x="921834" y="2050968"/>
            <a:ext cx="7300332" cy="3307038"/>
          </a:xfrm>
          <a:prstGeom prst="rect">
            <a:avLst/>
          </a:prstGeom>
        </p:spPr>
      </p:pic>
      <p:sp>
        <p:nvSpPr>
          <p:cNvPr id="2" name="Заголовок 1">
            <a:extLst>
              <a:ext uri="{FF2B5EF4-FFF2-40B4-BE49-F238E27FC236}">
                <a16:creationId xmlns:a16="http://schemas.microsoft.com/office/drawing/2014/main" id="{9DF1F9EF-FBB5-A6D5-B42A-3516115DD322}"/>
              </a:ext>
            </a:extLst>
          </p:cNvPr>
          <p:cNvSpPr>
            <a:spLocks noGrp="1"/>
          </p:cNvSpPr>
          <p:nvPr>
            <p:ph type="title"/>
          </p:nvPr>
        </p:nvSpPr>
        <p:spPr/>
        <p:txBody>
          <a:bodyPr/>
          <a:lstStyle/>
          <a:p>
            <a:r>
              <a:rPr lang="ru-RU" dirty="0"/>
              <a:t>Нужная математика</a:t>
            </a:r>
          </a:p>
        </p:txBody>
      </p:sp>
    </p:spTree>
    <p:extLst>
      <p:ext uri="{BB962C8B-B14F-4D97-AF65-F5344CB8AC3E}">
        <p14:creationId xmlns:p14="http://schemas.microsoft.com/office/powerpoint/2010/main" val="4101625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A1E8283-1904-24AF-09A8-E3A3E16CF37C}"/>
              </a:ext>
            </a:extLst>
          </p:cNvPr>
          <p:cNvSpPr>
            <a:spLocks noGrp="1"/>
          </p:cNvSpPr>
          <p:nvPr>
            <p:ph type="title"/>
          </p:nvPr>
        </p:nvSpPr>
        <p:spPr/>
        <p:txBody>
          <a:bodyPr/>
          <a:lstStyle/>
          <a:p>
            <a:r>
              <a:rPr lang="ru-RU" dirty="0"/>
              <a:t>Нужная математика</a:t>
            </a:r>
          </a:p>
        </p:txBody>
      </p:sp>
      <p:pic>
        <p:nvPicPr>
          <p:cNvPr id="4" name="Рисунок 3">
            <a:extLst>
              <a:ext uri="{FF2B5EF4-FFF2-40B4-BE49-F238E27FC236}">
                <a16:creationId xmlns:a16="http://schemas.microsoft.com/office/drawing/2014/main" id="{3016ECDD-94D0-1A3D-E5FE-E2139B67FE9E}"/>
              </a:ext>
            </a:extLst>
          </p:cNvPr>
          <p:cNvPicPr>
            <a:picLocks noChangeAspect="1"/>
          </p:cNvPicPr>
          <p:nvPr/>
        </p:nvPicPr>
        <p:blipFill>
          <a:blip r:embed="rId2"/>
          <a:stretch>
            <a:fillRect/>
          </a:stretch>
        </p:blipFill>
        <p:spPr>
          <a:xfrm>
            <a:off x="802888" y="1802814"/>
            <a:ext cx="7538224" cy="4170498"/>
          </a:xfrm>
          <a:prstGeom prst="rect">
            <a:avLst/>
          </a:prstGeom>
        </p:spPr>
      </p:pic>
    </p:spTree>
    <p:extLst>
      <p:ext uri="{BB962C8B-B14F-4D97-AF65-F5344CB8AC3E}">
        <p14:creationId xmlns:p14="http://schemas.microsoft.com/office/powerpoint/2010/main" val="3703961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AD3D93A-0DAA-3DA2-348F-289553837780}"/>
              </a:ext>
            </a:extLst>
          </p:cNvPr>
          <p:cNvSpPr>
            <a:spLocks noGrp="1"/>
          </p:cNvSpPr>
          <p:nvPr>
            <p:ph type="title"/>
          </p:nvPr>
        </p:nvSpPr>
        <p:spPr/>
        <p:txBody>
          <a:bodyPr/>
          <a:lstStyle/>
          <a:p>
            <a:r>
              <a:rPr lang="ru-RU" dirty="0"/>
              <a:t>Нужная математика</a:t>
            </a:r>
          </a:p>
        </p:txBody>
      </p:sp>
      <p:sp>
        <p:nvSpPr>
          <p:cNvPr id="3" name="TextBox 2">
            <a:extLst>
              <a:ext uri="{FF2B5EF4-FFF2-40B4-BE49-F238E27FC236}">
                <a16:creationId xmlns:a16="http://schemas.microsoft.com/office/drawing/2014/main" id="{008CE5F9-1568-DB03-94FC-EC0C5DAED50D}"/>
              </a:ext>
            </a:extLst>
          </p:cNvPr>
          <p:cNvSpPr txBox="1"/>
          <p:nvPr/>
        </p:nvSpPr>
        <p:spPr>
          <a:xfrm>
            <a:off x="760396" y="1690689"/>
            <a:ext cx="7754954" cy="2585323"/>
          </a:xfrm>
          <a:prstGeom prst="rect">
            <a:avLst/>
          </a:prstGeom>
          <a:noFill/>
        </p:spPr>
        <p:txBody>
          <a:bodyPr wrap="square" rtlCol="0">
            <a:spAutoFit/>
          </a:bodyPr>
          <a:lstStyle/>
          <a:p>
            <a:pPr marL="285750" indent="-285750">
              <a:buFont typeface="Arial" panose="020B0604020202020204" pitchFamily="34" charset="0"/>
              <a:buChar char="•"/>
            </a:pPr>
            <a:r>
              <a:rPr lang="en-US" b="1" i="0" dirty="0">
                <a:solidFill>
                  <a:srgbClr val="8959A8"/>
                </a:solidFill>
                <a:effectLst/>
                <a:latin typeface="Menlo"/>
              </a:rPr>
              <a:t>const</a:t>
            </a:r>
            <a:r>
              <a:rPr lang="en-US" b="0" i="0" dirty="0">
                <a:solidFill>
                  <a:srgbClr val="4D4D4C"/>
                </a:solidFill>
                <a:effectLst/>
                <a:latin typeface="Menlo"/>
              </a:rPr>
              <a:t> </a:t>
            </a:r>
            <a:r>
              <a:rPr lang="en-US" b="0" i="0" dirty="0" err="1">
                <a:solidFill>
                  <a:srgbClr val="4D4D4C"/>
                </a:solidFill>
                <a:effectLst/>
                <a:latin typeface="Menlo"/>
              </a:rPr>
              <a:t>nums</a:t>
            </a:r>
            <a:r>
              <a:rPr lang="en-US" b="0" i="0" dirty="0">
                <a:solidFill>
                  <a:srgbClr val="4D4D4C"/>
                </a:solidFill>
                <a:effectLst/>
                <a:latin typeface="Menlo"/>
              </a:rPr>
              <a:t> = [</a:t>
            </a:r>
            <a:r>
              <a:rPr lang="en-US" b="0" i="0" dirty="0">
                <a:solidFill>
                  <a:srgbClr val="F5871F"/>
                </a:solidFill>
                <a:effectLst/>
                <a:latin typeface="Menlo"/>
              </a:rPr>
              <a:t>1</a:t>
            </a:r>
            <a:r>
              <a:rPr lang="en-US" b="0" i="0" dirty="0">
                <a:solidFill>
                  <a:srgbClr val="4D4D4C"/>
                </a:solidFill>
                <a:effectLst/>
                <a:latin typeface="Menlo"/>
              </a:rPr>
              <a:t>,</a:t>
            </a:r>
            <a:r>
              <a:rPr lang="en-US" b="0" i="0" dirty="0">
                <a:solidFill>
                  <a:srgbClr val="F5871F"/>
                </a:solidFill>
                <a:effectLst/>
                <a:latin typeface="Menlo"/>
              </a:rPr>
              <a:t>2</a:t>
            </a:r>
            <a:r>
              <a:rPr lang="en-US" b="0" i="0" dirty="0">
                <a:solidFill>
                  <a:srgbClr val="4D4D4C"/>
                </a:solidFill>
                <a:effectLst/>
                <a:latin typeface="Menlo"/>
              </a:rPr>
              <a:t>,</a:t>
            </a:r>
            <a:r>
              <a:rPr lang="en-US" b="0" i="0" dirty="0">
                <a:solidFill>
                  <a:srgbClr val="F5871F"/>
                </a:solidFill>
                <a:effectLst/>
                <a:latin typeface="Menlo"/>
              </a:rPr>
              <a:t>3</a:t>
            </a:r>
            <a:r>
              <a:rPr lang="en-US" b="0" i="0" dirty="0">
                <a:solidFill>
                  <a:srgbClr val="4D4D4C"/>
                </a:solidFill>
                <a:effectLst/>
                <a:latin typeface="Menlo"/>
              </a:rPr>
              <a:t>,</a:t>
            </a:r>
            <a:r>
              <a:rPr lang="en-US" b="0" i="0" dirty="0">
                <a:solidFill>
                  <a:srgbClr val="F5871F"/>
                </a:solidFill>
                <a:effectLst/>
                <a:latin typeface="Menlo"/>
              </a:rPr>
              <a:t>4</a:t>
            </a:r>
            <a:r>
              <a:rPr lang="en-US" b="0" i="0" dirty="0">
                <a:solidFill>
                  <a:srgbClr val="4D4D4C"/>
                </a:solidFill>
                <a:effectLst/>
                <a:latin typeface="Menlo"/>
              </a:rPr>
              <a:t>,</a:t>
            </a:r>
            <a:r>
              <a:rPr lang="en-US" b="0" i="0" dirty="0">
                <a:solidFill>
                  <a:srgbClr val="F5871F"/>
                </a:solidFill>
                <a:effectLst/>
                <a:latin typeface="Menlo"/>
              </a:rPr>
              <a:t>5</a:t>
            </a:r>
            <a:r>
              <a:rPr lang="en-US" b="0" i="0" dirty="0">
                <a:solidFill>
                  <a:srgbClr val="4D4D4C"/>
                </a:solidFill>
                <a:effectLst/>
                <a:latin typeface="Menlo"/>
              </a:rPr>
              <a:t>]; </a:t>
            </a:r>
            <a:endParaRPr lang="ru-RU" b="0" i="0" dirty="0">
              <a:solidFill>
                <a:srgbClr val="4D4D4C"/>
              </a:solidFill>
              <a:effectLst/>
              <a:latin typeface="Menlo"/>
            </a:endParaRPr>
          </a:p>
          <a:p>
            <a:pPr marL="285750" indent="-285750">
              <a:buFont typeface="Arial" panose="020B0604020202020204" pitchFamily="34" charset="0"/>
              <a:buChar char="•"/>
            </a:pPr>
            <a:r>
              <a:rPr lang="en-US" b="1" i="0" dirty="0">
                <a:solidFill>
                  <a:srgbClr val="8959A8"/>
                </a:solidFill>
                <a:effectLst/>
                <a:latin typeface="Menlo"/>
              </a:rPr>
              <a:t>const</a:t>
            </a:r>
            <a:r>
              <a:rPr lang="en-US" b="0" i="0" dirty="0">
                <a:solidFill>
                  <a:srgbClr val="4D4D4C"/>
                </a:solidFill>
                <a:effectLst/>
                <a:latin typeface="Menlo"/>
              </a:rPr>
              <a:t> </a:t>
            </a:r>
            <a:r>
              <a:rPr lang="en-US" b="0" i="0" dirty="0" err="1">
                <a:solidFill>
                  <a:srgbClr val="4D4D4C"/>
                </a:solidFill>
                <a:effectLst/>
                <a:latin typeface="Menlo"/>
              </a:rPr>
              <a:t>firstNumber</a:t>
            </a:r>
            <a:r>
              <a:rPr lang="en-US" b="0" i="0" dirty="0">
                <a:solidFill>
                  <a:srgbClr val="4D4D4C"/>
                </a:solidFill>
                <a:effectLst/>
                <a:latin typeface="Menlo"/>
              </a:rPr>
              <a:t> = </a:t>
            </a:r>
            <a:r>
              <a:rPr lang="en-US" b="0" i="0" dirty="0" err="1">
                <a:solidFill>
                  <a:srgbClr val="4D4D4C"/>
                </a:solidFill>
                <a:effectLst/>
                <a:latin typeface="Menlo"/>
              </a:rPr>
              <a:t>nums</a:t>
            </a:r>
            <a:r>
              <a:rPr lang="en-US" b="0" i="0" dirty="0">
                <a:solidFill>
                  <a:srgbClr val="4D4D4C"/>
                </a:solidFill>
                <a:effectLst/>
                <a:latin typeface="Menlo"/>
              </a:rPr>
              <a:t>[</a:t>
            </a:r>
            <a:r>
              <a:rPr lang="en-US" b="0" i="0" dirty="0">
                <a:solidFill>
                  <a:srgbClr val="F5871F"/>
                </a:solidFill>
                <a:effectLst/>
                <a:latin typeface="Menlo"/>
              </a:rPr>
              <a:t>0</a:t>
            </a:r>
            <a:r>
              <a:rPr lang="en-US" b="0" i="0" dirty="0">
                <a:solidFill>
                  <a:srgbClr val="4D4D4C"/>
                </a:solidFill>
                <a:effectLst/>
                <a:latin typeface="Menlo"/>
              </a:rPr>
              <a:t>];</a:t>
            </a:r>
            <a:endParaRPr lang="ru-RU" b="0" i="0" dirty="0">
              <a:solidFill>
                <a:srgbClr val="4D4D4C"/>
              </a:solidFill>
              <a:effectLst/>
              <a:latin typeface="Menlo"/>
            </a:endParaRPr>
          </a:p>
          <a:p>
            <a:pPr marL="285750" indent="-285750">
              <a:buFont typeface="Arial" panose="020B0604020202020204" pitchFamily="34" charset="0"/>
              <a:buChar char="•"/>
            </a:pPr>
            <a:endParaRPr lang="ru-RU" dirty="0">
              <a:solidFill>
                <a:srgbClr val="4D4D4C"/>
              </a:solidFill>
              <a:latin typeface="Menlo"/>
            </a:endParaRPr>
          </a:p>
          <a:p>
            <a:pPr marL="285750" indent="-285750">
              <a:buFont typeface="Arial" panose="020B0604020202020204" pitchFamily="34" charset="0"/>
              <a:buChar char="•"/>
            </a:pPr>
            <a:endParaRPr lang="ru-RU" dirty="0">
              <a:solidFill>
                <a:srgbClr val="4D4D4C"/>
              </a:solidFill>
              <a:latin typeface="Menlo"/>
            </a:endParaRPr>
          </a:p>
          <a:p>
            <a:pPr marL="285750" indent="-285750">
              <a:buFont typeface="Arial" panose="020B0604020202020204" pitchFamily="34" charset="0"/>
              <a:buChar char="•"/>
            </a:pPr>
            <a:r>
              <a:rPr lang="en-US" b="1" i="0" dirty="0">
                <a:solidFill>
                  <a:srgbClr val="8959A8"/>
                </a:solidFill>
                <a:effectLst/>
                <a:latin typeface="Menlo"/>
              </a:rPr>
              <a:t>const</a:t>
            </a:r>
            <a:r>
              <a:rPr lang="en-US" b="0" i="0" dirty="0">
                <a:solidFill>
                  <a:srgbClr val="4D4D4C"/>
                </a:solidFill>
                <a:effectLst/>
                <a:latin typeface="Menlo"/>
              </a:rPr>
              <a:t> </a:t>
            </a:r>
            <a:r>
              <a:rPr lang="en-US" b="0" i="0" dirty="0" err="1">
                <a:solidFill>
                  <a:srgbClr val="4D4D4C"/>
                </a:solidFill>
                <a:effectLst/>
                <a:latin typeface="Menlo"/>
              </a:rPr>
              <a:t>nums</a:t>
            </a:r>
            <a:r>
              <a:rPr lang="en-US" b="0" i="0" dirty="0">
                <a:solidFill>
                  <a:srgbClr val="4D4D4C"/>
                </a:solidFill>
                <a:effectLst/>
                <a:latin typeface="Menlo"/>
              </a:rPr>
              <a:t> = [</a:t>
            </a:r>
            <a:r>
              <a:rPr lang="en-US" b="0" i="0" dirty="0">
                <a:solidFill>
                  <a:srgbClr val="F5871F"/>
                </a:solidFill>
                <a:effectLst/>
                <a:latin typeface="Menlo"/>
              </a:rPr>
              <a:t>1</a:t>
            </a:r>
            <a:r>
              <a:rPr lang="en-US" b="0" i="0" dirty="0">
                <a:solidFill>
                  <a:srgbClr val="4D4D4C"/>
                </a:solidFill>
                <a:effectLst/>
                <a:latin typeface="Menlo"/>
              </a:rPr>
              <a:t>,</a:t>
            </a:r>
            <a:r>
              <a:rPr lang="en-US" b="0" i="0" dirty="0">
                <a:solidFill>
                  <a:srgbClr val="F5871F"/>
                </a:solidFill>
                <a:effectLst/>
                <a:latin typeface="Menlo"/>
              </a:rPr>
              <a:t>2</a:t>
            </a:r>
            <a:r>
              <a:rPr lang="en-US" b="0" i="0" dirty="0">
                <a:solidFill>
                  <a:srgbClr val="4D4D4C"/>
                </a:solidFill>
                <a:effectLst/>
                <a:latin typeface="Menlo"/>
              </a:rPr>
              <a:t>,</a:t>
            </a:r>
            <a:r>
              <a:rPr lang="en-US" b="0" i="0" dirty="0">
                <a:solidFill>
                  <a:srgbClr val="F5871F"/>
                </a:solidFill>
                <a:effectLst/>
                <a:latin typeface="Menlo"/>
              </a:rPr>
              <a:t>3</a:t>
            </a:r>
            <a:r>
              <a:rPr lang="en-US" b="0" i="0" dirty="0">
                <a:solidFill>
                  <a:srgbClr val="4D4D4C"/>
                </a:solidFill>
                <a:effectLst/>
                <a:latin typeface="Menlo"/>
              </a:rPr>
              <a:t>,</a:t>
            </a:r>
            <a:r>
              <a:rPr lang="en-US" b="0" i="0" dirty="0">
                <a:solidFill>
                  <a:srgbClr val="F5871F"/>
                </a:solidFill>
                <a:effectLst/>
                <a:latin typeface="Menlo"/>
              </a:rPr>
              <a:t>4</a:t>
            </a:r>
            <a:r>
              <a:rPr lang="en-US" b="0" i="0" dirty="0">
                <a:solidFill>
                  <a:srgbClr val="4D4D4C"/>
                </a:solidFill>
                <a:effectLst/>
                <a:latin typeface="Menlo"/>
              </a:rPr>
              <a:t>,</a:t>
            </a:r>
            <a:r>
              <a:rPr lang="en-US" b="0" i="0" dirty="0">
                <a:solidFill>
                  <a:srgbClr val="F5871F"/>
                </a:solidFill>
                <a:effectLst/>
                <a:latin typeface="Menlo"/>
              </a:rPr>
              <a:t>5</a:t>
            </a:r>
            <a:r>
              <a:rPr lang="en-US" b="0" i="0" dirty="0">
                <a:solidFill>
                  <a:srgbClr val="4D4D4C"/>
                </a:solidFill>
                <a:effectLst/>
                <a:latin typeface="Menlo"/>
              </a:rPr>
              <a:t>]; </a:t>
            </a:r>
            <a:endParaRPr lang="ru-RU" b="0" i="0" dirty="0">
              <a:solidFill>
                <a:srgbClr val="4D4D4C"/>
              </a:solidFill>
              <a:effectLst/>
              <a:latin typeface="Menlo"/>
            </a:endParaRPr>
          </a:p>
          <a:p>
            <a:pPr marL="285750" indent="-285750">
              <a:buFont typeface="Arial" panose="020B0604020202020204" pitchFamily="34" charset="0"/>
              <a:buChar char="•"/>
            </a:pPr>
            <a:r>
              <a:rPr lang="en-US" b="1" i="0" dirty="0">
                <a:solidFill>
                  <a:srgbClr val="8959A8"/>
                </a:solidFill>
                <a:effectLst/>
                <a:latin typeface="Menlo"/>
              </a:rPr>
              <a:t>let</a:t>
            </a:r>
            <a:r>
              <a:rPr lang="en-US" b="0" i="0" dirty="0">
                <a:solidFill>
                  <a:srgbClr val="4D4D4C"/>
                </a:solidFill>
                <a:effectLst/>
                <a:latin typeface="Menlo"/>
              </a:rPr>
              <a:t> sum = </a:t>
            </a:r>
            <a:r>
              <a:rPr lang="en-US" b="0" i="0" dirty="0">
                <a:solidFill>
                  <a:srgbClr val="F5871F"/>
                </a:solidFill>
                <a:effectLst/>
                <a:latin typeface="Menlo"/>
              </a:rPr>
              <a:t>0</a:t>
            </a:r>
            <a:r>
              <a:rPr lang="en-US" b="0" i="0" dirty="0">
                <a:solidFill>
                  <a:srgbClr val="4D4D4C"/>
                </a:solidFill>
                <a:effectLst/>
                <a:latin typeface="Menlo"/>
              </a:rPr>
              <a:t>; </a:t>
            </a:r>
            <a:endParaRPr lang="ru-RU" b="0" i="0" dirty="0">
              <a:solidFill>
                <a:srgbClr val="4D4D4C"/>
              </a:solidFill>
              <a:effectLst/>
              <a:latin typeface="Menlo"/>
            </a:endParaRPr>
          </a:p>
          <a:p>
            <a:pPr marL="285750" indent="-285750">
              <a:buFont typeface="Arial" panose="020B0604020202020204" pitchFamily="34" charset="0"/>
              <a:buChar char="•"/>
            </a:pPr>
            <a:r>
              <a:rPr lang="en-US" b="1" i="0" dirty="0">
                <a:solidFill>
                  <a:srgbClr val="8959A8"/>
                </a:solidFill>
                <a:effectLst/>
                <a:latin typeface="Menlo"/>
              </a:rPr>
              <a:t>for</a:t>
            </a:r>
            <a:r>
              <a:rPr lang="en-US" b="0" i="0" dirty="0">
                <a:solidFill>
                  <a:srgbClr val="4D4D4C"/>
                </a:solidFill>
                <a:effectLst/>
                <a:latin typeface="Menlo"/>
              </a:rPr>
              <a:t>(</a:t>
            </a:r>
            <a:r>
              <a:rPr lang="en-US" b="1" i="0" dirty="0">
                <a:solidFill>
                  <a:srgbClr val="8959A8"/>
                </a:solidFill>
                <a:effectLst/>
                <a:latin typeface="Menlo"/>
              </a:rPr>
              <a:t>let</a:t>
            </a:r>
            <a:r>
              <a:rPr lang="en-US" b="0" i="0" dirty="0">
                <a:solidFill>
                  <a:srgbClr val="4D4D4C"/>
                </a:solidFill>
                <a:effectLst/>
                <a:latin typeface="Menlo"/>
              </a:rPr>
              <a:t> num </a:t>
            </a:r>
            <a:r>
              <a:rPr lang="en-US" b="1" i="0" dirty="0">
                <a:solidFill>
                  <a:srgbClr val="8959A8"/>
                </a:solidFill>
                <a:effectLst/>
                <a:latin typeface="Menlo"/>
              </a:rPr>
              <a:t>of</a:t>
            </a:r>
            <a:r>
              <a:rPr lang="en-US" b="0" i="0" dirty="0">
                <a:solidFill>
                  <a:srgbClr val="4D4D4C"/>
                </a:solidFill>
                <a:effectLst/>
                <a:latin typeface="Menlo"/>
              </a:rPr>
              <a:t> </a:t>
            </a:r>
            <a:r>
              <a:rPr lang="en-US" b="0" i="0" dirty="0" err="1">
                <a:solidFill>
                  <a:srgbClr val="4D4D4C"/>
                </a:solidFill>
                <a:effectLst/>
                <a:latin typeface="Menlo"/>
              </a:rPr>
              <a:t>nums</a:t>
            </a:r>
            <a:r>
              <a:rPr lang="en-US" b="0" i="0" dirty="0">
                <a:solidFill>
                  <a:srgbClr val="4D4D4C"/>
                </a:solidFill>
                <a:effectLst/>
                <a:latin typeface="Menlo"/>
              </a:rPr>
              <a:t>){ </a:t>
            </a:r>
            <a:endParaRPr lang="ru-RU" b="0" i="0" dirty="0">
              <a:solidFill>
                <a:srgbClr val="4D4D4C"/>
              </a:solidFill>
              <a:effectLst/>
              <a:latin typeface="Menlo"/>
            </a:endParaRPr>
          </a:p>
          <a:p>
            <a:pPr marL="742950" lvl="1" indent="-285750">
              <a:buFont typeface="Arial" panose="020B0604020202020204" pitchFamily="34" charset="0"/>
              <a:buChar char="•"/>
            </a:pPr>
            <a:r>
              <a:rPr lang="en-US" b="0" i="0" dirty="0">
                <a:solidFill>
                  <a:srgbClr val="4D4D4C"/>
                </a:solidFill>
                <a:effectLst/>
                <a:latin typeface="Menlo"/>
              </a:rPr>
              <a:t>sum += num; </a:t>
            </a:r>
            <a:endParaRPr lang="ru-RU" dirty="0">
              <a:solidFill>
                <a:srgbClr val="4D4D4C"/>
              </a:solidFill>
              <a:latin typeface="Menlo"/>
            </a:endParaRPr>
          </a:p>
          <a:p>
            <a:pPr marL="285750" indent="-285750">
              <a:buFont typeface="Arial" panose="020B0604020202020204" pitchFamily="34" charset="0"/>
              <a:buChar char="•"/>
            </a:pPr>
            <a:r>
              <a:rPr lang="en-US" b="0" i="0" dirty="0">
                <a:solidFill>
                  <a:srgbClr val="4D4D4C"/>
                </a:solidFill>
                <a:effectLst/>
                <a:latin typeface="Menlo"/>
              </a:rPr>
              <a:t>}</a:t>
            </a:r>
            <a:endParaRPr lang="ru-RU" dirty="0"/>
          </a:p>
        </p:txBody>
      </p:sp>
    </p:spTree>
    <p:extLst>
      <p:ext uri="{BB962C8B-B14F-4D97-AF65-F5344CB8AC3E}">
        <p14:creationId xmlns:p14="http://schemas.microsoft.com/office/powerpoint/2010/main" val="595884127"/>
      </p:ext>
    </p:extLst>
  </p:cSld>
  <p:clrMapOvr>
    <a:masterClrMapping/>
  </p:clrMapOvr>
</p:sld>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61</TotalTime>
  <Words>2006</Words>
  <Application>Microsoft Office PowerPoint</Application>
  <PresentationFormat>Экран (4:3)</PresentationFormat>
  <Paragraphs>140</Paragraphs>
  <Slides>46</Slides>
  <Notes>22</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46</vt:i4>
      </vt:variant>
    </vt:vector>
  </HeadingPairs>
  <TitlesOfParts>
    <vt:vector size="54" baseType="lpstr">
      <vt:lpstr>-apple-system</vt:lpstr>
      <vt:lpstr>Arial</vt:lpstr>
      <vt:lpstr>Calibri</vt:lpstr>
      <vt:lpstr>Calibri Light</vt:lpstr>
      <vt:lpstr>Fira Sans</vt:lpstr>
      <vt:lpstr>FiraCode-Regular</vt:lpstr>
      <vt:lpstr>Menlo</vt:lpstr>
      <vt:lpstr>Тема Office</vt:lpstr>
      <vt:lpstr>Информатика</vt:lpstr>
      <vt:lpstr>Алгоритмы (сортировки)</vt:lpstr>
      <vt:lpstr>Алгоритмы (сортировки)</vt:lpstr>
      <vt:lpstr>Что читать?</vt:lpstr>
      <vt:lpstr>Что читать?</vt:lpstr>
      <vt:lpstr>Нужная математика</vt:lpstr>
      <vt:lpstr>Нужная математика</vt:lpstr>
      <vt:lpstr>Нужная математика</vt:lpstr>
      <vt:lpstr>Нужная математика</vt:lpstr>
      <vt:lpstr>Анализ</vt:lpstr>
      <vt:lpstr>Не самые лучшие решения: O(n^2) </vt:lpstr>
      <vt:lpstr>«Сложность порядка log n»: O(log n) </vt:lpstr>
      <vt:lpstr>Улучшим O(n^2) до O(n log n)</vt:lpstr>
      <vt:lpstr>Мышление в терминах Big O</vt:lpstr>
      <vt:lpstr>Нужная математика</vt:lpstr>
      <vt:lpstr>Нужная математика</vt:lpstr>
      <vt:lpstr>Нужная математика</vt:lpstr>
      <vt:lpstr>Задача 1</vt:lpstr>
      <vt:lpstr>Презентация PowerPoint</vt:lpstr>
      <vt:lpstr>Презентация PowerPoint</vt:lpstr>
      <vt:lpstr>Презентация PowerPoint</vt:lpstr>
      <vt:lpstr>Сравнение алгоритмов</vt:lpstr>
      <vt:lpstr>Асимптотическая сложность</vt:lpstr>
      <vt:lpstr>Амортизационная стоимость</vt:lpstr>
      <vt:lpstr>Презентация PowerPoint</vt:lpstr>
      <vt:lpstr>Презентация PowerPoint</vt:lpstr>
      <vt:lpstr>Задача 2</vt:lpstr>
      <vt:lpstr>Презентация PowerPoint</vt:lpstr>
      <vt:lpstr>Пример массива неупорядоченных целочисленных данных</vt:lpstr>
      <vt:lpstr>Презентация PowerPoint</vt:lpstr>
      <vt:lpstr>Презентация PowerPoint</vt:lpstr>
      <vt:lpstr>Презентация PowerPoint</vt:lpstr>
      <vt:lpstr>Презентация PowerPoint</vt:lpstr>
      <vt:lpstr>Сортировка выбором</vt:lpstr>
      <vt:lpstr>Презентация PowerPoint</vt:lpstr>
      <vt:lpstr>Сортировка пузырьком</vt:lpstr>
      <vt:lpstr>Презентация PowerPoint</vt:lpstr>
      <vt:lpstr>Сортировка вставками</vt:lpstr>
      <vt:lpstr>Презентация PowerPoint</vt:lpstr>
      <vt:lpstr>Сортировка слиянием</vt:lpstr>
      <vt:lpstr>Презентация PowerPoint</vt:lpstr>
      <vt:lpstr>Презентация PowerPoint</vt:lpstr>
      <vt:lpstr>Презентация PowerPoint</vt:lpstr>
      <vt:lpstr>Быстрая сортировка</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Информатика</dc:title>
  <dc:creator>Maksim Baranov</dc:creator>
  <cp:lastModifiedBy>Maksim Baranov</cp:lastModifiedBy>
  <cp:revision>4</cp:revision>
  <dcterms:created xsi:type="dcterms:W3CDTF">2023-10-31T12:18:02Z</dcterms:created>
  <dcterms:modified xsi:type="dcterms:W3CDTF">2023-10-31T13:19:18Z</dcterms:modified>
</cp:coreProperties>
</file>